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474" r:id="rId2"/>
    <p:sldId id="663" r:id="rId3"/>
    <p:sldId id="568" r:id="rId4"/>
    <p:sldId id="569" r:id="rId5"/>
    <p:sldId id="570" r:id="rId6"/>
    <p:sldId id="486" r:id="rId7"/>
    <p:sldId id="499" r:id="rId8"/>
    <p:sldId id="492" r:id="rId9"/>
    <p:sldId id="498" r:id="rId10"/>
    <p:sldId id="507" r:id="rId11"/>
    <p:sldId id="573" r:id="rId12"/>
    <p:sldId id="574" r:id="rId13"/>
    <p:sldId id="571" r:id="rId14"/>
    <p:sldId id="511" r:id="rId15"/>
    <p:sldId id="496" r:id="rId16"/>
    <p:sldId id="577" r:id="rId17"/>
    <p:sldId id="584" r:id="rId18"/>
    <p:sldId id="508" r:id="rId19"/>
    <p:sldId id="581" r:id="rId20"/>
    <p:sldId id="582" r:id="rId21"/>
    <p:sldId id="583" r:id="rId22"/>
    <p:sldId id="509" r:id="rId23"/>
    <p:sldId id="421" r:id="rId24"/>
    <p:sldId id="512" r:id="rId25"/>
    <p:sldId id="514" r:id="rId26"/>
    <p:sldId id="515" r:id="rId27"/>
    <p:sldId id="516" r:id="rId28"/>
    <p:sldId id="519" r:id="rId29"/>
    <p:sldId id="520" r:id="rId30"/>
    <p:sldId id="595" r:id="rId31"/>
    <p:sldId id="513" r:id="rId32"/>
    <p:sldId id="599" r:id="rId33"/>
    <p:sldId id="600" r:id="rId34"/>
    <p:sldId id="601" r:id="rId35"/>
    <p:sldId id="602" r:id="rId36"/>
    <p:sldId id="524" r:id="rId37"/>
    <p:sldId id="607" r:id="rId38"/>
    <p:sldId id="608" r:id="rId39"/>
    <p:sldId id="609" r:id="rId40"/>
    <p:sldId id="603" r:id="rId41"/>
    <p:sldId id="525" r:id="rId42"/>
    <p:sldId id="528" r:id="rId43"/>
    <p:sldId id="529" r:id="rId44"/>
    <p:sldId id="533" r:id="rId45"/>
    <p:sldId id="534" r:id="rId46"/>
    <p:sldId id="537" r:id="rId47"/>
    <p:sldId id="535" r:id="rId48"/>
    <p:sldId id="536" r:id="rId49"/>
    <p:sldId id="538" r:id="rId50"/>
    <p:sldId id="539" r:id="rId51"/>
    <p:sldId id="541" r:id="rId52"/>
    <p:sldId id="542" r:id="rId53"/>
    <p:sldId id="544" r:id="rId54"/>
    <p:sldId id="546" r:id="rId55"/>
    <p:sldId id="610" r:id="rId56"/>
    <p:sldId id="551" r:id="rId57"/>
    <p:sldId id="612" r:id="rId58"/>
    <p:sldId id="661" r:id="rId59"/>
    <p:sldId id="656" r:id="rId60"/>
    <p:sldId id="614" r:id="rId61"/>
    <p:sldId id="617" r:id="rId62"/>
    <p:sldId id="618" r:id="rId63"/>
    <p:sldId id="625" r:id="rId64"/>
    <p:sldId id="664" r:id="rId65"/>
    <p:sldId id="662" r:id="rId6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00"/>
    <a:srgbClr val="C5DEA6"/>
    <a:srgbClr val="B6DEA6"/>
    <a:srgbClr val="C0E79D"/>
    <a:srgbClr val="99FF66"/>
    <a:srgbClr val="CCFF99"/>
    <a:srgbClr val="FF99FF"/>
    <a:srgbClr val="CC00FF"/>
    <a:srgbClr val="99CC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2836AB-F451-461D-97AE-A1385DA1855F}" type="doc">
      <dgm:prSet loTypeId="urn:microsoft.com/office/officeart/2009/layout/CircleArrowProcess" loCatId="process" qsTypeId="urn:microsoft.com/office/officeart/2005/8/quickstyle/simple2" qsCatId="simple" csTypeId="urn:microsoft.com/office/officeart/2005/8/colors/accent6_3" csCatId="accent6" phldr="1"/>
      <dgm:spPr/>
      <dgm:t>
        <a:bodyPr/>
        <a:lstStyle/>
        <a:p>
          <a:endParaRPr lang="es-ES"/>
        </a:p>
      </dgm:t>
    </dgm:pt>
    <dgm:pt modelId="{1474BF2B-209C-4C7F-86F4-6D540F293D3E}">
      <dgm:prSet phldrT="[Texto]"/>
      <dgm:spPr/>
      <dgm:t>
        <a:bodyPr/>
        <a:lstStyle/>
        <a:p>
          <a:r>
            <a:rPr lang="es-ES" altLang="ca-ES" smtClean="0">
              <a:latin typeface="Calibri" panose="020F0502020204030204" pitchFamily="34" charset="0"/>
            </a:rPr>
            <a:t>Violència de gènere</a:t>
          </a:r>
          <a:endParaRPr lang="es-ES" dirty="0"/>
        </a:p>
      </dgm:t>
    </dgm:pt>
    <dgm:pt modelId="{9FD590DE-AE03-4187-B54E-1E3EA7047EB9}" type="parTrans" cxnId="{60D989DB-CBEB-4F52-8FCB-A63C938E3F48}">
      <dgm:prSet/>
      <dgm:spPr/>
      <dgm:t>
        <a:bodyPr/>
        <a:lstStyle/>
        <a:p>
          <a:endParaRPr lang="es-ES"/>
        </a:p>
      </dgm:t>
    </dgm:pt>
    <dgm:pt modelId="{10A4C531-E401-4BAF-B41B-377BB479BD42}" type="sibTrans" cxnId="{60D989DB-CBEB-4F52-8FCB-A63C938E3F48}">
      <dgm:prSet/>
      <dgm:spPr/>
      <dgm:t>
        <a:bodyPr/>
        <a:lstStyle/>
        <a:p>
          <a:endParaRPr lang="es-ES"/>
        </a:p>
      </dgm:t>
    </dgm:pt>
    <dgm:pt modelId="{5D7935F0-83EC-4183-983F-F2192048A82F}">
      <dgm:prSet phldrT="[Texto]"/>
      <dgm:spPr/>
      <dgm:t>
        <a:bodyPr/>
        <a:lstStyle/>
        <a:p>
          <a:r>
            <a:rPr lang="es-ES" altLang="ca-ES" smtClean="0">
              <a:latin typeface="Calibri" panose="020F0502020204030204" pitchFamily="34" charset="0"/>
            </a:rPr>
            <a:t>Violència masclista</a:t>
          </a:r>
          <a:endParaRPr lang="es-ES" dirty="0"/>
        </a:p>
      </dgm:t>
    </dgm:pt>
    <dgm:pt modelId="{BE1A277B-185D-45EA-A9D1-BCE7C48B3076}" type="parTrans" cxnId="{855A3900-8703-49EB-A695-3695A0E62EC3}">
      <dgm:prSet/>
      <dgm:spPr/>
      <dgm:t>
        <a:bodyPr/>
        <a:lstStyle/>
        <a:p>
          <a:endParaRPr lang="es-ES"/>
        </a:p>
      </dgm:t>
    </dgm:pt>
    <dgm:pt modelId="{8E13B666-A8B7-42A6-AF0A-B74A69BFD106}" type="sibTrans" cxnId="{855A3900-8703-49EB-A695-3695A0E62EC3}">
      <dgm:prSet/>
      <dgm:spPr/>
      <dgm:t>
        <a:bodyPr/>
        <a:lstStyle/>
        <a:p>
          <a:endParaRPr lang="es-ES"/>
        </a:p>
      </dgm:t>
    </dgm:pt>
    <dgm:pt modelId="{06444E81-4B5F-4BC6-A97D-8F3843232068}">
      <dgm:prSet phldrT="[Texto]"/>
      <dgm:spPr/>
      <dgm:t>
        <a:bodyPr/>
        <a:lstStyle/>
        <a:p>
          <a:r>
            <a:rPr lang="es-ES" dirty="0" err="1" smtClean="0"/>
            <a:t>LGTBIfòbia</a:t>
          </a:r>
          <a:endParaRPr lang="es-ES" dirty="0"/>
        </a:p>
      </dgm:t>
    </dgm:pt>
    <dgm:pt modelId="{8DFE0A4D-803D-4719-958C-FB8DC9CB5A1F}" type="parTrans" cxnId="{7E1D6078-9BC5-4E86-9FFB-F452C7EC3C85}">
      <dgm:prSet/>
      <dgm:spPr/>
      <dgm:t>
        <a:bodyPr/>
        <a:lstStyle/>
        <a:p>
          <a:endParaRPr lang="es-ES"/>
        </a:p>
      </dgm:t>
    </dgm:pt>
    <dgm:pt modelId="{8124CAD7-1814-4D45-9F8C-1D4FA4869F3C}" type="sibTrans" cxnId="{7E1D6078-9BC5-4E86-9FFB-F452C7EC3C85}">
      <dgm:prSet/>
      <dgm:spPr/>
      <dgm:t>
        <a:bodyPr/>
        <a:lstStyle/>
        <a:p>
          <a:endParaRPr lang="es-ES"/>
        </a:p>
      </dgm:t>
    </dgm:pt>
    <dgm:pt modelId="{0EC6353C-F363-4A36-B911-C82260400DFD}" type="pres">
      <dgm:prSet presAssocID="{B92836AB-F451-461D-97AE-A1385DA1855F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ca-ES"/>
        </a:p>
      </dgm:t>
    </dgm:pt>
    <dgm:pt modelId="{8789CEA7-FE1A-4398-9255-B1AF757BD61E}" type="pres">
      <dgm:prSet presAssocID="{1474BF2B-209C-4C7F-86F4-6D540F293D3E}" presName="Accent1" presStyleCnt="0"/>
      <dgm:spPr/>
      <dgm:t>
        <a:bodyPr/>
        <a:lstStyle/>
        <a:p>
          <a:endParaRPr lang="es-ES"/>
        </a:p>
      </dgm:t>
    </dgm:pt>
    <dgm:pt modelId="{9E7A3DAB-D908-480B-B93E-561FA8BDA612}" type="pres">
      <dgm:prSet presAssocID="{1474BF2B-209C-4C7F-86F4-6D540F293D3E}" presName="Accent" presStyleLbl="node1" presStyleIdx="0" presStyleCnt="3"/>
      <dgm:spPr/>
      <dgm:t>
        <a:bodyPr/>
        <a:lstStyle/>
        <a:p>
          <a:endParaRPr lang="es-ES"/>
        </a:p>
      </dgm:t>
    </dgm:pt>
    <dgm:pt modelId="{8DE01DBC-AB58-4467-805B-155E8648BF54}" type="pres">
      <dgm:prSet presAssocID="{1474BF2B-209C-4C7F-86F4-6D540F293D3E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972ADF2-1814-4F6C-9724-CEA39D098437}" type="pres">
      <dgm:prSet presAssocID="{5D7935F0-83EC-4183-983F-F2192048A82F}" presName="Accent2" presStyleCnt="0"/>
      <dgm:spPr/>
      <dgm:t>
        <a:bodyPr/>
        <a:lstStyle/>
        <a:p>
          <a:endParaRPr lang="es-ES"/>
        </a:p>
      </dgm:t>
    </dgm:pt>
    <dgm:pt modelId="{9856F770-597D-4B70-BD71-5345760480CD}" type="pres">
      <dgm:prSet presAssocID="{5D7935F0-83EC-4183-983F-F2192048A82F}" presName="Accent" presStyleLbl="node1" presStyleIdx="1" presStyleCnt="3"/>
      <dgm:spPr/>
      <dgm:t>
        <a:bodyPr/>
        <a:lstStyle/>
        <a:p>
          <a:endParaRPr lang="es-ES"/>
        </a:p>
      </dgm:t>
    </dgm:pt>
    <dgm:pt modelId="{3DCFA116-3C81-4E46-9D98-74B720AFA8EE}" type="pres">
      <dgm:prSet presAssocID="{5D7935F0-83EC-4183-983F-F2192048A82F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B383FB-BE77-4796-9483-A16451E1DE0A}" type="pres">
      <dgm:prSet presAssocID="{06444E81-4B5F-4BC6-A97D-8F3843232068}" presName="Accent3" presStyleCnt="0"/>
      <dgm:spPr/>
      <dgm:t>
        <a:bodyPr/>
        <a:lstStyle/>
        <a:p>
          <a:endParaRPr lang="es-ES"/>
        </a:p>
      </dgm:t>
    </dgm:pt>
    <dgm:pt modelId="{A51DB420-FD28-45E9-8F7A-5A72A2F89B61}" type="pres">
      <dgm:prSet presAssocID="{06444E81-4B5F-4BC6-A97D-8F3843232068}" presName="Accent" presStyleLbl="node1" presStyleIdx="2" presStyleCnt="3"/>
      <dgm:spPr/>
      <dgm:t>
        <a:bodyPr/>
        <a:lstStyle/>
        <a:p>
          <a:endParaRPr lang="es-ES"/>
        </a:p>
      </dgm:t>
    </dgm:pt>
    <dgm:pt modelId="{DFC3D0B1-2A12-45DD-8CD2-5F45EF48C51D}" type="pres">
      <dgm:prSet presAssocID="{06444E81-4B5F-4BC6-A97D-8F3843232068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E138892-76B5-4CA5-9946-B3C565FAFE9D}" type="presOf" srcId="{B92836AB-F451-461D-97AE-A1385DA1855F}" destId="{0EC6353C-F363-4A36-B911-C82260400DFD}" srcOrd="0" destOrd="0" presId="urn:microsoft.com/office/officeart/2009/layout/CircleArrowProcess"/>
    <dgm:cxn modelId="{DD0614CA-883C-4437-A99A-6B4F67B485E3}" type="presOf" srcId="{1474BF2B-209C-4C7F-86F4-6D540F293D3E}" destId="{8DE01DBC-AB58-4467-805B-155E8648BF54}" srcOrd="0" destOrd="0" presId="urn:microsoft.com/office/officeart/2009/layout/CircleArrowProcess"/>
    <dgm:cxn modelId="{60D989DB-CBEB-4F52-8FCB-A63C938E3F48}" srcId="{B92836AB-F451-461D-97AE-A1385DA1855F}" destId="{1474BF2B-209C-4C7F-86F4-6D540F293D3E}" srcOrd="0" destOrd="0" parTransId="{9FD590DE-AE03-4187-B54E-1E3EA7047EB9}" sibTransId="{10A4C531-E401-4BAF-B41B-377BB479BD42}"/>
    <dgm:cxn modelId="{7E1D6078-9BC5-4E86-9FFB-F452C7EC3C85}" srcId="{B92836AB-F451-461D-97AE-A1385DA1855F}" destId="{06444E81-4B5F-4BC6-A97D-8F3843232068}" srcOrd="2" destOrd="0" parTransId="{8DFE0A4D-803D-4719-958C-FB8DC9CB5A1F}" sibTransId="{8124CAD7-1814-4D45-9F8C-1D4FA4869F3C}"/>
    <dgm:cxn modelId="{855A3900-8703-49EB-A695-3695A0E62EC3}" srcId="{B92836AB-F451-461D-97AE-A1385DA1855F}" destId="{5D7935F0-83EC-4183-983F-F2192048A82F}" srcOrd="1" destOrd="0" parTransId="{BE1A277B-185D-45EA-A9D1-BCE7C48B3076}" sibTransId="{8E13B666-A8B7-42A6-AF0A-B74A69BFD106}"/>
    <dgm:cxn modelId="{016257B9-2A45-4D60-B905-B79BE451391E}" type="presOf" srcId="{06444E81-4B5F-4BC6-A97D-8F3843232068}" destId="{DFC3D0B1-2A12-45DD-8CD2-5F45EF48C51D}" srcOrd="0" destOrd="0" presId="urn:microsoft.com/office/officeart/2009/layout/CircleArrowProcess"/>
    <dgm:cxn modelId="{56AE4118-AAA0-4236-9FA6-0B7E4FD6FDF1}" type="presOf" srcId="{5D7935F0-83EC-4183-983F-F2192048A82F}" destId="{3DCFA116-3C81-4E46-9D98-74B720AFA8EE}" srcOrd="0" destOrd="0" presId="urn:microsoft.com/office/officeart/2009/layout/CircleArrowProcess"/>
    <dgm:cxn modelId="{5C69CCBA-C3AA-4363-9421-52FEE8B62B12}" type="presParOf" srcId="{0EC6353C-F363-4A36-B911-C82260400DFD}" destId="{8789CEA7-FE1A-4398-9255-B1AF757BD61E}" srcOrd="0" destOrd="0" presId="urn:microsoft.com/office/officeart/2009/layout/CircleArrowProcess"/>
    <dgm:cxn modelId="{ECFAAFCA-0881-4E6B-AECA-6E97C3362FD8}" type="presParOf" srcId="{8789CEA7-FE1A-4398-9255-B1AF757BD61E}" destId="{9E7A3DAB-D908-480B-B93E-561FA8BDA612}" srcOrd="0" destOrd="0" presId="urn:microsoft.com/office/officeart/2009/layout/CircleArrowProcess"/>
    <dgm:cxn modelId="{182FADEA-2DE1-4B4E-A1B7-AF98A8AAFBA8}" type="presParOf" srcId="{0EC6353C-F363-4A36-B911-C82260400DFD}" destId="{8DE01DBC-AB58-4467-805B-155E8648BF54}" srcOrd="1" destOrd="0" presId="urn:microsoft.com/office/officeart/2009/layout/CircleArrowProcess"/>
    <dgm:cxn modelId="{503EE376-AD7F-4F8A-99E9-D149444E56EE}" type="presParOf" srcId="{0EC6353C-F363-4A36-B911-C82260400DFD}" destId="{D972ADF2-1814-4F6C-9724-CEA39D098437}" srcOrd="2" destOrd="0" presId="urn:microsoft.com/office/officeart/2009/layout/CircleArrowProcess"/>
    <dgm:cxn modelId="{19A45EC2-3D68-4AE1-8B0C-15943717C426}" type="presParOf" srcId="{D972ADF2-1814-4F6C-9724-CEA39D098437}" destId="{9856F770-597D-4B70-BD71-5345760480CD}" srcOrd="0" destOrd="0" presId="urn:microsoft.com/office/officeart/2009/layout/CircleArrowProcess"/>
    <dgm:cxn modelId="{953D3D29-6CA4-47A8-82D2-BC449FBC2F00}" type="presParOf" srcId="{0EC6353C-F363-4A36-B911-C82260400DFD}" destId="{3DCFA116-3C81-4E46-9D98-74B720AFA8EE}" srcOrd="3" destOrd="0" presId="urn:microsoft.com/office/officeart/2009/layout/CircleArrowProcess"/>
    <dgm:cxn modelId="{1917E095-A307-4195-84A8-226112A42ACD}" type="presParOf" srcId="{0EC6353C-F363-4A36-B911-C82260400DFD}" destId="{4CB383FB-BE77-4796-9483-A16451E1DE0A}" srcOrd="4" destOrd="0" presId="urn:microsoft.com/office/officeart/2009/layout/CircleArrowProcess"/>
    <dgm:cxn modelId="{9583B9A7-FFF7-4A04-BDB4-66D5EE412EA3}" type="presParOf" srcId="{4CB383FB-BE77-4796-9483-A16451E1DE0A}" destId="{A51DB420-FD28-45E9-8F7A-5A72A2F89B61}" srcOrd="0" destOrd="0" presId="urn:microsoft.com/office/officeart/2009/layout/CircleArrowProcess"/>
    <dgm:cxn modelId="{94B6FB37-A94E-46E2-8D49-0F0F93E418C9}" type="presParOf" srcId="{0EC6353C-F363-4A36-B911-C82260400DFD}" destId="{DFC3D0B1-2A12-45DD-8CD2-5F45EF48C51D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6BB59E-3E30-447A-BF8A-D4DF550E7ED1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4C57FD45-E30D-452E-8E14-AA36F8F80588}">
      <dgm:prSet phldrT="[Texto]"/>
      <dgm:spPr>
        <a:solidFill>
          <a:srgbClr val="808000"/>
        </a:solidFill>
      </dgm:spPr>
      <dgm:t>
        <a:bodyPr/>
        <a:lstStyle/>
        <a:p>
          <a:r>
            <a:rPr lang="ca-ES" dirty="0" smtClean="0">
              <a:latin typeface="Calibri" panose="020F0502020204030204" pitchFamily="34" charset="0"/>
            </a:rPr>
            <a:t>Fase d’acumulació de la tensió</a:t>
          </a:r>
          <a:endParaRPr lang="ca-ES" dirty="0">
            <a:latin typeface="Calibri" panose="020F0502020204030204" pitchFamily="34" charset="0"/>
          </a:endParaRPr>
        </a:p>
      </dgm:t>
    </dgm:pt>
    <dgm:pt modelId="{1F1B85CE-8C74-4F55-8772-DC17B159B97D}" type="parTrans" cxnId="{7FDA317C-AC52-40D6-954F-7C3E7E14715F}">
      <dgm:prSet/>
      <dgm:spPr/>
      <dgm:t>
        <a:bodyPr/>
        <a:lstStyle/>
        <a:p>
          <a:endParaRPr lang="ca-ES"/>
        </a:p>
      </dgm:t>
    </dgm:pt>
    <dgm:pt modelId="{803EE894-F467-461F-92B4-6C6A62272DE0}" type="sibTrans" cxnId="{7FDA317C-AC52-40D6-954F-7C3E7E14715F}">
      <dgm:prSet/>
      <dgm:spPr>
        <a:solidFill>
          <a:srgbClr val="C5DEA6"/>
        </a:solidFill>
      </dgm:spPr>
      <dgm:t>
        <a:bodyPr/>
        <a:lstStyle/>
        <a:p>
          <a:endParaRPr lang="ca-ES"/>
        </a:p>
      </dgm:t>
    </dgm:pt>
    <dgm:pt modelId="{F191F8EC-DB21-4FDC-8DDB-929E0B718EEE}">
      <dgm:prSet phldrT="[Texto]"/>
      <dgm:spPr>
        <a:solidFill>
          <a:srgbClr val="808000"/>
        </a:solidFill>
      </dgm:spPr>
      <dgm:t>
        <a:bodyPr/>
        <a:lstStyle/>
        <a:p>
          <a:r>
            <a:rPr lang="ca-ES" dirty="0" smtClean="0">
              <a:latin typeface="Calibri" panose="020F0502020204030204" pitchFamily="34" charset="0"/>
            </a:rPr>
            <a:t>Fase d’agressió o abús (psicològic, físic i/o sexual)</a:t>
          </a:r>
          <a:endParaRPr lang="ca-ES" dirty="0">
            <a:latin typeface="Calibri" panose="020F0502020204030204" pitchFamily="34" charset="0"/>
          </a:endParaRPr>
        </a:p>
      </dgm:t>
    </dgm:pt>
    <dgm:pt modelId="{074E53DC-2198-4557-932D-AB0D78BB84A1}" type="parTrans" cxnId="{89A4C8A4-872D-48B7-B82B-BF5743E78192}">
      <dgm:prSet/>
      <dgm:spPr/>
      <dgm:t>
        <a:bodyPr/>
        <a:lstStyle/>
        <a:p>
          <a:endParaRPr lang="ca-ES"/>
        </a:p>
      </dgm:t>
    </dgm:pt>
    <dgm:pt modelId="{9BDB03BC-048D-47F0-9304-AB33E05A5331}" type="sibTrans" cxnId="{89A4C8A4-872D-48B7-B82B-BF5743E78192}">
      <dgm:prSet/>
      <dgm:spPr/>
      <dgm:t>
        <a:bodyPr/>
        <a:lstStyle/>
        <a:p>
          <a:endParaRPr lang="ca-ES"/>
        </a:p>
      </dgm:t>
    </dgm:pt>
    <dgm:pt modelId="{A194761B-4354-4744-BBBC-CFFFC817E376}">
      <dgm:prSet phldrT="[Texto]"/>
      <dgm:spPr>
        <a:solidFill>
          <a:srgbClr val="808000"/>
        </a:solidFill>
      </dgm:spPr>
      <dgm:t>
        <a:bodyPr/>
        <a:lstStyle/>
        <a:p>
          <a:r>
            <a:rPr lang="ca-ES" dirty="0" smtClean="0">
              <a:latin typeface="Calibri" panose="020F0502020204030204" pitchFamily="34" charset="0"/>
            </a:rPr>
            <a:t>Fase de manipulació afectiva</a:t>
          </a:r>
          <a:endParaRPr lang="ca-ES" dirty="0">
            <a:latin typeface="Calibri" panose="020F0502020204030204" pitchFamily="34" charset="0"/>
          </a:endParaRPr>
        </a:p>
      </dgm:t>
    </dgm:pt>
    <dgm:pt modelId="{9BDCB8EA-8ABF-42EE-A370-0C3640A4420A}" type="parTrans" cxnId="{DC97C805-5273-4E0C-A0EB-59DB035E00B1}">
      <dgm:prSet/>
      <dgm:spPr/>
      <dgm:t>
        <a:bodyPr/>
        <a:lstStyle/>
        <a:p>
          <a:endParaRPr lang="ca-ES"/>
        </a:p>
      </dgm:t>
    </dgm:pt>
    <dgm:pt modelId="{DD1FB4FD-A911-4095-B1CA-7D08A0D6C929}" type="sibTrans" cxnId="{DC97C805-5273-4E0C-A0EB-59DB035E00B1}">
      <dgm:prSet/>
      <dgm:spPr/>
      <dgm:t>
        <a:bodyPr/>
        <a:lstStyle/>
        <a:p>
          <a:endParaRPr lang="ca-ES"/>
        </a:p>
      </dgm:t>
    </dgm:pt>
    <dgm:pt modelId="{C6C08046-EB2C-4456-AA25-CB8365BCB9A0}" type="pres">
      <dgm:prSet presAssocID="{546BB59E-3E30-447A-BF8A-D4DF550E7ED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95F3D645-D97C-4C04-89CF-1026EAC3A9FA}" type="pres">
      <dgm:prSet presAssocID="{546BB59E-3E30-447A-BF8A-D4DF550E7ED1}" presName="cycle" presStyleCnt="0"/>
      <dgm:spPr/>
    </dgm:pt>
    <dgm:pt modelId="{95DE748F-D8C4-476B-AD19-946669A4CD7B}" type="pres">
      <dgm:prSet presAssocID="{4C57FD45-E30D-452E-8E14-AA36F8F80588}" presName="nodeFirs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FF143BC2-35AD-43D8-8964-81CAB9C6269D}" type="pres">
      <dgm:prSet presAssocID="{803EE894-F467-461F-92B4-6C6A62272DE0}" presName="sibTransFirstNode" presStyleLbl="bgShp" presStyleIdx="0" presStyleCnt="1"/>
      <dgm:spPr/>
      <dgm:t>
        <a:bodyPr/>
        <a:lstStyle/>
        <a:p>
          <a:endParaRPr lang="ca-ES"/>
        </a:p>
      </dgm:t>
    </dgm:pt>
    <dgm:pt modelId="{7B6DE5DB-2F7A-4F91-87D0-2D712046AFBF}" type="pres">
      <dgm:prSet presAssocID="{F191F8EC-DB21-4FDC-8DDB-929E0B718EEE}" presName="nodeFollowingNodes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52C02D8B-51B3-422A-9690-F6954B887495}" type="pres">
      <dgm:prSet presAssocID="{A194761B-4354-4744-BBBC-CFFFC817E376}" presName="nodeFollowingNodes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B6611D09-FD4A-44F4-A0BA-3244BE25DDA2}" type="presOf" srcId="{546BB59E-3E30-447A-BF8A-D4DF550E7ED1}" destId="{C6C08046-EB2C-4456-AA25-CB8365BCB9A0}" srcOrd="0" destOrd="0" presId="urn:microsoft.com/office/officeart/2005/8/layout/cycle3"/>
    <dgm:cxn modelId="{7FDA317C-AC52-40D6-954F-7C3E7E14715F}" srcId="{546BB59E-3E30-447A-BF8A-D4DF550E7ED1}" destId="{4C57FD45-E30D-452E-8E14-AA36F8F80588}" srcOrd="0" destOrd="0" parTransId="{1F1B85CE-8C74-4F55-8772-DC17B159B97D}" sibTransId="{803EE894-F467-461F-92B4-6C6A62272DE0}"/>
    <dgm:cxn modelId="{89A4C8A4-872D-48B7-B82B-BF5743E78192}" srcId="{546BB59E-3E30-447A-BF8A-D4DF550E7ED1}" destId="{F191F8EC-DB21-4FDC-8DDB-929E0B718EEE}" srcOrd="1" destOrd="0" parTransId="{074E53DC-2198-4557-932D-AB0D78BB84A1}" sibTransId="{9BDB03BC-048D-47F0-9304-AB33E05A5331}"/>
    <dgm:cxn modelId="{FDCCF34B-F8A4-465A-B808-32A27670C443}" type="presOf" srcId="{F191F8EC-DB21-4FDC-8DDB-929E0B718EEE}" destId="{7B6DE5DB-2F7A-4F91-87D0-2D712046AFBF}" srcOrd="0" destOrd="0" presId="urn:microsoft.com/office/officeart/2005/8/layout/cycle3"/>
    <dgm:cxn modelId="{54D2E835-DAB3-4AD8-B876-48269C29FEFD}" type="presOf" srcId="{A194761B-4354-4744-BBBC-CFFFC817E376}" destId="{52C02D8B-51B3-422A-9690-F6954B887495}" srcOrd="0" destOrd="0" presId="urn:microsoft.com/office/officeart/2005/8/layout/cycle3"/>
    <dgm:cxn modelId="{A1D177CB-17EF-406A-A1F7-573261DF371F}" type="presOf" srcId="{4C57FD45-E30D-452E-8E14-AA36F8F80588}" destId="{95DE748F-D8C4-476B-AD19-946669A4CD7B}" srcOrd="0" destOrd="0" presId="urn:microsoft.com/office/officeart/2005/8/layout/cycle3"/>
    <dgm:cxn modelId="{082DEBAD-B550-4AF8-B2F4-A4DD0BA23F97}" type="presOf" srcId="{803EE894-F467-461F-92B4-6C6A62272DE0}" destId="{FF143BC2-35AD-43D8-8964-81CAB9C6269D}" srcOrd="0" destOrd="0" presId="urn:microsoft.com/office/officeart/2005/8/layout/cycle3"/>
    <dgm:cxn modelId="{DC97C805-5273-4E0C-A0EB-59DB035E00B1}" srcId="{546BB59E-3E30-447A-BF8A-D4DF550E7ED1}" destId="{A194761B-4354-4744-BBBC-CFFFC817E376}" srcOrd="2" destOrd="0" parTransId="{9BDCB8EA-8ABF-42EE-A370-0C3640A4420A}" sibTransId="{DD1FB4FD-A911-4095-B1CA-7D08A0D6C929}"/>
    <dgm:cxn modelId="{B8BE5426-021A-4263-B8AC-C7860F2F3915}" type="presParOf" srcId="{C6C08046-EB2C-4456-AA25-CB8365BCB9A0}" destId="{95F3D645-D97C-4C04-89CF-1026EAC3A9FA}" srcOrd="0" destOrd="0" presId="urn:microsoft.com/office/officeart/2005/8/layout/cycle3"/>
    <dgm:cxn modelId="{B528020D-A4EA-45F1-9974-B8D28570AC9C}" type="presParOf" srcId="{95F3D645-D97C-4C04-89CF-1026EAC3A9FA}" destId="{95DE748F-D8C4-476B-AD19-946669A4CD7B}" srcOrd="0" destOrd="0" presId="urn:microsoft.com/office/officeart/2005/8/layout/cycle3"/>
    <dgm:cxn modelId="{DC3BAEC7-3B1E-45AC-AE3A-9362C6141331}" type="presParOf" srcId="{95F3D645-D97C-4C04-89CF-1026EAC3A9FA}" destId="{FF143BC2-35AD-43D8-8964-81CAB9C6269D}" srcOrd="1" destOrd="0" presId="urn:microsoft.com/office/officeart/2005/8/layout/cycle3"/>
    <dgm:cxn modelId="{327A8A3F-89AD-4F4F-B22C-5CDA78C4781D}" type="presParOf" srcId="{95F3D645-D97C-4C04-89CF-1026EAC3A9FA}" destId="{7B6DE5DB-2F7A-4F91-87D0-2D712046AFBF}" srcOrd="2" destOrd="0" presId="urn:microsoft.com/office/officeart/2005/8/layout/cycle3"/>
    <dgm:cxn modelId="{44F7301C-B2AC-448C-9D1C-5DD5B9A23598}" type="presParOf" srcId="{95F3D645-D97C-4C04-89CF-1026EAC3A9FA}" destId="{52C02D8B-51B3-422A-9690-F6954B887495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629403-3596-4CBD-A358-9F3D4FED3F1B}" type="doc">
      <dgm:prSet loTypeId="urn:microsoft.com/office/officeart/2005/8/layout/process1" loCatId="process" qsTypeId="urn:microsoft.com/office/officeart/2005/8/quickstyle/simple2" qsCatId="simple" csTypeId="urn:microsoft.com/office/officeart/2005/8/colors/accent1_2#4" csCatId="accent1" phldr="1"/>
      <dgm:spPr/>
      <dgm:t>
        <a:bodyPr/>
        <a:lstStyle/>
        <a:p>
          <a:endParaRPr lang="es-ES"/>
        </a:p>
      </dgm:t>
    </dgm:pt>
    <dgm:pt modelId="{942B1AF4-EB73-47B1-8A68-E8C6143659BC}">
      <dgm:prSet phldrT="[Texto]"/>
      <dgm:spPr>
        <a:solidFill>
          <a:srgbClr val="808000"/>
        </a:solidFill>
      </dgm:spPr>
      <dgm:t>
        <a:bodyPr/>
        <a:lstStyle/>
        <a:p>
          <a:r>
            <a:rPr lang="ca-ES" altLang="es-ES" b="1" dirty="0" smtClean="0">
              <a:latin typeface="Calibri" panose="020F0502020204030204" pitchFamily="34" charset="0"/>
            </a:rPr>
            <a:t>Violència psicològica </a:t>
          </a:r>
          <a:endParaRPr lang="ca-ES" dirty="0"/>
        </a:p>
      </dgm:t>
    </dgm:pt>
    <dgm:pt modelId="{C224C1AE-B9E0-4DE2-9D24-21BF87B729B6}" type="parTrans" cxnId="{B04C5D61-6284-4DFB-AF6C-4070BA86402A}">
      <dgm:prSet/>
      <dgm:spPr/>
      <dgm:t>
        <a:bodyPr/>
        <a:lstStyle/>
        <a:p>
          <a:endParaRPr lang="ca-ES"/>
        </a:p>
      </dgm:t>
    </dgm:pt>
    <dgm:pt modelId="{432E904F-C757-451C-BDC6-EF0A91A10AB3}" type="sibTrans" cxnId="{B04C5D61-6284-4DFB-AF6C-4070BA86402A}">
      <dgm:prSet/>
      <dgm:spPr/>
      <dgm:t>
        <a:bodyPr/>
        <a:lstStyle/>
        <a:p>
          <a:endParaRPr lang="ca-ES"/>
        </a:p>
      </dgm:t>
    </dgm:pt>
    <dgm:pt modelId="{2DBE15BF-780D-45D2-B2E7-6EF24C88EBE6}">
      <dgm:prSet phldrT="[Texto]"/>
      <dgm:spPr>
        <a:solidFill>
          <a:srgbClr val="808000"/>
        </a:solidFill>
      </dgm:spPr>
      <dgm:t>
        <a:bodyPr/>
        <a:lstStyle/>
        <a:p>
          <a:r>
            <a:rPr lang="ca-ES" altLang="es-ES" b="1" dirty="0" smtClean="0">
              <a:latin typeface="Calibri" panose="020F0502020204030204" pitchFamily="34" charset="0"/>
            </a:rPr>
            <a:t>Violència sexual</a:t>
          </a:r>
          <a:endParaRPr lang="ca-ES" dirty="0"/>
        </a:p>
      </dgm:t>
    </dgm:pt>
    <dgm:pt modelId="{3ACD47AD-29F8-4409-9530-9C1FED85BB76}" type="parTrans" cxnId="{05B3AB5C-F202-4410-8B1C-22F100C32CDF}">
      <dgm:prSet/>
      <dgm:spPr/>
      <dgm:t>
        <a:bodyPr/>
        <a:lstStyle/>
        <a:p>
          <a:endParaRPr lang="ca-ES"/>
        </a:p>
      </dgm:t>
    </dgm:pt>
    <dgm:pt modelId="{E7F6C37C-0DF4-4E72-B150-3EEFEC42425F}" type="sibTrans" cxnId="{05B3AB5C-F202-4410-8B1C-22F100C32CDF}">
      <dgm:prSet/>
      <dgm:spPr/>
      <dgm:t>
        <a:bodyPr/>
        <a:lstStyle/>
        <a:p>
          <a:endParaRPr lang="ca-ES">
            <a:solidFill>
              <a:schemeClr val="bg1"/>
            </a:solidFill>
          </a:endParaRPr>
        </a:p>
      </dgm:t>
    </dgm:pt>
    <dgm:pt modelId="{78695D12-E416-413A-9C06-99DBD048B6B0}">
      <dgm:prSet phldrT="[Texto]"/>
      <dgm:spPr>
        <a:solidFill>
          <a:srgbClr val="808000"/>
        </a:solidFill>
      </dgm:spPr>
      <dgm:t>
        <a:bodyPr/>
        <a:lstStyle/>
        <a:p>
          <a:r>
            <a:rPr lang="ca-ES" altLang="es-ES" b="1" dirty="0" smtClean="0">
              <a:latin typeface="Calibri" panose="020F0502020204030204" pitchFamily="34" charset="0"/>
            </a:rPr>
            <a:t>Violència física</a:t>
          </a:r>
          <a:endParaRPr lang="ca-ES" dirty="0"/>
        </a:p>
      </dgm:t>
    </dgm:pt>
    <dgm:pt modelId="{F3B7B9AC-C29E-44D0-A222-69346272D0F5}" type="parTrans" cxnId="{A110E731-102C-42DC-AA54-894F96C339CD}">
      <dgm:prSet/>
      <dgm:spPr/>
      <dgm:t>
        <a:bodyPr/>
        <a:lstStyle/>
        <a:p>
          <a:endParaRPr lang="ca-ES"/>
        </a:p>
      </dgm:t>
    </dgm:pt>
    <dgm:pt modelId="{BBB42461-0CA8-4930-93E5-7FFFA1092536}" type="sibTrans" cxnId="{A110E731-102C-42DC-AA54-894F96C339CD}">
      <dgm:prSet/>
      <dgm:spPr/>
      <dgm:t>
        <a:bodyPr/>
        <a:lstStyle/>
        <a:p>
          <a:endParaRPr lang="ca-ES"/>
        </a:p>
      </dgm:t>
    </dgm:pt>
    <dgm:pt modelId="{0EAE995E-AEBD-461E-84FA-82227B7BBD3D}" type="pres">
      <dgm:prSet presAssocID="{0F629403-3596-4CBD-A358-9F3D4FED3F1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14CA7EDB-CCF1-4546-A310-C67DE68D2E00}" type="pres">
      <dgm:prSet presAssocID="{942B1AF4-EB73-47B1-8A68-E8C6143659BC}" presName="node" presStyleLbl="node1" presStyleIdx="0" presStyleCnt="3" custLinFactNeighborX="4080" custLinFactNeighborY="-648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CE7E8347-825B-4BA2-AFF1-77BCD80AD66E}" type="pres">
      <dgm:prSet presAssocID="{432E904F-C757-451C-BDC6-EF0A91A10AB3}" presName="sibTrans" presStyleLbl="sibTrans2D1" presStyleIdx="0" presStyleCnt="2"/>
      <dgm:spPr/>
      <dgm:t>
        <a:bodyPr/>
        <a:lstStyle/>
        <a:p>
          <a:endParaRPr lang="ca-ES"/>
        </a:p>
      </dgm:t>
    </dgm:pt>
    <dgm:pt modelId="{7BD6A48F-325D-40EA-9947-48408900D7DF}" type="pres">
      <dgm:prSet presAssocID="{432E904F-C757-451C-BDC6-EF0A91A10AB3}" presName="connectorText" presStyleLbl="sibTrans2D1" presStyleIdx="0" presStyleCnt="2"/>
      <dgm:spPr/>
      <dgm:t>
        <a:bodyPr/>
        <a:lstStyle/>
        <a:p>
          <a:endParaRPr lang="ca-ES"/>
        </a:p>
      </dgm:t>
    </dgm:pt>
    <dgm:pt modelId="{DDAEDC1B-0FCB-4A75-8705-EF5ECF41BBC3}" type="pres">
      <dgm:prSet presAssocID="{2DBE15BF-780D-45D2-B2E7-6EF24C88EBE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BD6FA9EB-86D3-4466-85D9-400BDC69E1E2}" type="pres">
      <dgm:prSet presAssocID="{E7F6C37C-0DF4-4E72-B150-3EEFEC42425F}" presName="sibTrans" presStyleLbl="sibTrans2D1" presStyleIdx="1" presStyleCnt="2" custLinFactNeighborX="4346" custLinFactNeighborY="-5449"/>
      <dgm:spPr/>
      <dgm:t>
        <a:bodyPr/>
        <a:lstStyle/>
        <a:p>
          <a:endParaRPr lang="ca-ES"/>
        </a:p>
      </dgm:t>
    </dgm:pt>
    <dgm:pt modelId="{5ED84C24-71F2-427F-9220-5DAAAD8928D9}" type="pres">
      <dgm:prSet presAssocID="{E7F6C37C-0DF4-4E72-B150-3EEFEC42425F}" presName="connectorText" presStyleLbl="sibTrans2D1" presStyleIdx="1" presStyleCnt="2"/>
      <dgm:spPr/>
      <dgm:t>
        <a:bodyPr/>
        <a:lstStyle/>
        <a:p>
          <a:endParaRPr lang="ca-ES"/>
        </a:p>
      </dgm:t>
    </dgm:pt>
    <dgm:pt modelId="{AB7925E5-E85E-4687-872A-6B440E6865E4}" type="pres">
      <dgm:prSet presAssocID="{78695D12-E416-413A-9C06-99DBD048B6B0}" presName="node" presStyleLbl="node1" presStyleIdx="2" presStyleCnt="3" custLinFactNeighborX="87193" custLinFactNeighborY="-32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20C2167F-112B-490C-8E7E-8BCCB5793599}" type="presOf" srcId="{432E904F-C757-451C-BDC6-EF0A91A10AB3}" destId="{7BD6A48F-325D-40EA-9947-48408900D7DF}" srcOrd="1" destOrd="0" presId="urn:microsoft.com/office/officeart/2005/8/layout/process1"/>
    <dgm:cxn modelId="{75793FC4-96D5-4A19-A4B3-71BAA2FB3E01}" type="presOf" srcId="{E7F6C37C-0DF4-4E72-B150-3EEFEC42425F}" destId="{5ED84C24-71F2-427F-9220-5DAAAD8928D9}" srcOrd="1" destOrd="0" presId="urn:microsoft.com/office/officeart/2005/8/layout/process1"/>
    <dgm:cxn modelId="{B04C5D61-6284-4DFB-AF6C-4070BA86402A}" srcId="{0F629403-3596-4CBD-A358-9F3D4FED3F1B}" destId="{942B1AF4-EB73-47B1-8A68-E8C6143659BC}" srcOrd="0" destOrd="0" parTransId="{C224C1AE-B9E0-4DE2-9D24-21BF87B729B6}" sibTransId="{432E904F-C757-451C-BDC6-EF0A91A10AB3}"/>
    <dgm:cxn modelId="{75D51C41-CBE0-4FC3-99DD-F090703230B5}" type="presOf" srcId="{432E904F-C757-451C-BDC6-EF0A91A10AB3}" destId="{CE7E8347-825B-4BA2-AFF1-77BCD80AD66E}" srcOrd="0" destOrd="0" presId="urn:microsoft.com/office/officeart/2005/8/layout/process1"/>
    <dgm:cxn modelId="{B362FFC1-78D2-48EA-9146-C0ECF5CC6416}" type="presOf" srcId="{E7F6C37C-0DF4-4E72-B150-3EEFEC42425F}" destId="{BD6FA9EB-86D3-4466-85D9-400BDC69E1E2}" srcOrd="0" destOrd="0" presId="urn:microsoft.com/office/officeart/2005/8/layout/process1"/>
    <dgm:cxn modelId="{0D2F74B0-8C25-4558-A0FE-61304A0F81A9}" type="presOf" srcId="{2DBE15BF-780D-45D2-B2E7-6EF24C88EBE6}" destId="{DDAEDC1B-0FCB-4A75-8705-EF5ECF41BBC3}" srcOrd="0" destOrd="0" presId="urn:microsoft.com/office/officeart/2005/8/layout/process1"/>
    <dgm:cxn modelId="{B9E4AFDA-0544-4CB3-85CB-5C3EAB8ACAB4}" type="presOf" srcId="{942B1AF4-EB73-47B1-8A68-E8C6143659BC}" destId="{14CA7EDB-CCF1-4546-A310-C67DE68D2E00}" srcOrd="0" destOrd="0" presId="urn:microsoft.com/office/officeart/2005/8/layout/process1"/>
    <dgm:cxn modelId="{DD36B810-6FC1-4570-B912-F7098257DE47}" type="presOf" srcId="{0F629403-3596-4CBD-A358-9F3D4FED3F1B}" destId="{0EAE995E-AEBD-461E-84FA-82227B7BBD3D}" srcOrd="0" destOrd="0" presId="urn:microsoft.com/office/officeart/2005/8/layout/process1"/>
    <dgm:cxn modelId="{81EF5FAC-A0FD-4279-BDE9-370A873B2B62}" type="presOf" srcId="{78695D12-E416-413A-9C06-99DBD048B6B0}" destId="{AB7925E5-E85E-4687-872A-6B440E6865E4}" srcOrd="0" destOrd="0" presId="urn:microsoft.com/office/officeart/2005/8/layout/process1"/>
    <dgm:cxn modelId="{05B3AB5C-F202-4410-8B1C-22F100C32CDF}" srcId="{0F629403-3596-4CBD-A358-9F3D4FED3F1B}" destId="{2DBE15BF-780D-45D2-B2E7-6EF24C88EBE6}" srcOrd="1" destOrd="0" parTransId="{3ACD47AD-29F8-4409-9530-9C1FED85BB76}" sibTransId="{E7F6C37C-0DF4-4E72-B150-3EEFEC42425F}"/>
    <dgm:cxn modelId="{A110E731-102C-42DC-AA54-894F96C339CD}" srcId="{0F629403-3596-4CBD-A358-9F3D4FED3F1B}" destId="{78695D12-E416-413A-9C06-99DBD048B6B0}" srcOrd="2" destOrd="0" parTransId="{F3B7B9AC-C29E-44D0-A222-69346272D0F5}" sibTransId="{BBB42461-0CA8-4930-93E5-7FFFA1092536}"/>
    <dgm:cxn modelId="{F1019303-D362-4256-B77C-F3E2C812534F}" type="presParOf" srcId="{0EAE995E-AEBD-461E-84FA-82227B7BBD3D}" destId="{14CA7EDB-CCF1-4546-A310-C67DE68D2E00}" srcOrd="0" destOrd="0" presId="urn:microsoft.com/office/officeart/2005/8/layout/process1"/>
    <dgm:cxn modelId="{4F50995F-758C-431F-AC43-2C0C58CBE0B2}" type="presParOf" srcId="{0EAE995E-AEBD-461E-84FA-82227B7BBD3D}" destId="{CE7E8347-825B-4BA2-AFF1-77BCD80AD66E}" srcOrd="1" destOrd="0" presId="urn:microsoft.com/office/officeart/2005/8/layout/process1"/>
    <dgm:cxn modelId="{867391D2-42AB-461A-AD08-03DB4473077F}" type="presParOf" srcId="{CE7E8347-825B-4BA2-AFF1-77BCD80AD66E}" destId="{7BD6A48F-325D-40EA-9947-48408900D7DF}" srcOrd="0" destOrd="0" presId="urn:microsoft.com/office/officeart/2005/8/layout/process1"/>
    <dgm:cxn modelId="{3D80DC01-87AA-4686-A3CF-2DD3E65108C8}" type="presParOf" srcId="{0EAE995E-AEBD-461E-84FA-82227B7BBD3D}" destId="{DDAEDC1B-0FCB-4A75-8705-EF5ECF41BBC3}" srcOrd="2" destOrd="0" presId="urn:microsoft.com/office/officeart/2005/8/layout/process1"/>
    <dgm:cxn modelId="{0C01C719-A662-49C3-BDD0-D351B53F023D}" type="presParOf" srcId="{0EAE995E-AEBD-461E-84FA-82227B7BBD3D}" destId="{BD6FA9EB-86D3-4466-85D9-400BDC69E1E2}" srcOrd="3" destOrd="0" presId="urn:microsoft.com/office/officeart/2005/8/layout/process1"/>
    <dgm:cxn modelId="{00A58AB7-AAC9-4FDB-A96C-9949151EF474}" type="presParOf" srcId="{BD6FA9EB-86D3-4466-85D9-400BDC69E1E2}" destId="{5ED84C24-71F2-427F-9220-5DAAAD8928D9}" srcOrd="0" destOrd="0" presId="urn:microsoft.com/office/officeart/2005/8/layout/process1"/>
    <dgm:cxn modelId="{CC7EEF0C-4A0A-45D9-8043-B23AAE0D5648}" type="presParOf" srcId="{0EAE995E-AEBD-461E-84FA-82227B7BBD3D}" destId="{AB7925E5-E85E-4687-872A-6B440E6865E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7A3DAB-D908-480B-B93E-561FA8BDA612}">
      <dsp:nvSpPr>
        <dsp:cNvPr id="0" name=""/>
        <dsp:cNvSpPr/>
      </dsp:nvSpPr>
      <dsp:spPr>
        <a:xfrm>
          <a:off x="2257503" y="0"/>
          <a:ext cx="2369051" cy="236941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DE01DBC-AB58-4467-805B-155E8648BF54}">
      <dsp:nvSpPr>
        <dsp:cNvPr id="0" name=""/>
        <dsp:cNvSpPr/>
      </dsp:nvSpPr>
      <dsp:spPr>
        <a:xfrm>
          <a:off x="2781141" y="855429"/>
          <a:ext cx="1316436" cy="658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ca-ES" sz="2200" kern="1200" smtClean="0">
              <a:latin typeface="Calibri" panose="020F0502020204030204" pitchFamily="34" charset="0"/>
            </a:rPr>
            <a:t>Violència de gènere</a:t>
          </a:r>
          <a:endParaRPr lang="es-ES" sz="2200" kern="1200" dirty="0"/>
        </a:p>
      </dsp:txBody>
      <dsp:txXfrm>
        <a:off x="2781141" y="855429"/>
        <a:ext cx="1316436" cy="658060"/>
      </dsp:txXfrm>
    </dsp:sp>
    <dsp:sp modelId="{9856F770-597D-4B70-BD71-5345760480CD}">
      <dsp:nvSpPr>
        <dsp:cNvPr id="0" name=""/>
        <dsp:cNvSpPr/>
      </dsp:nvSpPr>
      <dsp:spPr>
        <a:xfrm>
          <a:off x="1599508" y="1361402"/>
          <a:ext cx="2369051" cy="236941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6">
            <a:shade val="80000"/>
            <a:hueOff val="160640"/>
            <a:satOff val="-6455"/>
            <a:lumOff val="1381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DCFA116-3C81-4E46-9D98-74B720AFA8EE}">
      <dsp:nvSpPr>
        <dsp:cNvPr id="0" name=""/>
        <dsp:cNvSpPr/>
      </dsp:nvSpPr>
      <dsp:spPr>
        <a:xfrm>
          <a:off x="2125815" y="2224707"/>
          <a:ext cx="1316436" cy="658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ca-ES" sz="2200" kern="1200" smtClean="0">
              <a:latin typeface="Calibri" panose="020F0502020204030204" pitchFamily="34" charset="0"/>
            </a:rPr>
            <a:t>Violència masclista</a:t>
          </a:r>
          <a:endParaRPr lang="es-ES" sz="2200" kern="1200" dirty="0"/>
        </a:p>
      </dsp:txBody>
      <dsp:txXfrm>
        <a:off x="2125815" y="2224707"/>
        <a:ext cx="1316436" cy="658060"/>
      </dsp:txXfrm>
    </dsp:sp>
    <dsp:sp modelId="{A51DB420-FD28-45E9-8F7A-5A72A2F89B61}">
      <dsp:nvSpPr>
        <dsp:cNvPr id="0" name=""/>
        <dsp:cNvSpPr/>
      </dsp:nvSpPr>
      <dsp:spPr>
        <a:xfrm>
          <a:off x="2426117" y="2885721"/>
          <a:ext cx="2035382" cy="2036197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6">
            <a:shade val="80000"/>
            <a:hueOff val="321280"/>
            <a:satOff val="-12909"/>
            <a:lumOff val="27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FC3D0B1-2A12-45DD-8CD2-5F45EF48C51D}">
      <dsp:nvSpPr>
        <dsp:cNvPr id="0" name=""/>
        <dsp:cNvSpPr/>
      </dsp:nvSpPr>
      <dsp:spPr>
        <a:xfrm>
          <a:off x="2784256" y="3595954"/>
          <a:ext cx="1316436" cy="658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err="1" smtClean="0"/>
            <a:t>LGTBIfòbia</a:t>
          </a:r>
          <a:endParaRPr lang="es-ES" sz="2200" kern="1200" dirty="0"/>
        </a:p>
      </dsp:txBody>
      <dsp:txXfrm>
        <a:off x="2784256" y="3595954"/>
        <a:ext cx="1316436" cy="6580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43BC2-35AD-43D8-8964-81CAB9C6269D}">
      <dsp:nvSpPr>
        <dsp:cNvPr id="0" name=""/>
        <dsp:cNvSpPr/>
      </dsp:nvSpPr>
      <dsp:spPr>
        <a:xfrm>
          <a:off x="681688" y="161713"/>
          <a:ext cx="3135446" cy="3135446"/>
        </a:xfrm>
        <a:prstGeom prst="circularArrow">
          <a:avLst>
            <a:gd name="adj1" fmla="val 5689"/>
            <a:gd name="adj2" fmla="val 340510"/>
            <a:gd name="adj3" fmla="val 12603380"/>
            <a:gd name="adj4" fmla="val 18141564"/>
            <a:gd name="adj5" fmla="val 5908"/>
          </a:avLst>
        </a:prstGeom>
        <a:solidFill>
          <a:srgbClr val="C5DEA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DE748F-D8C4-476B-AD19-946669A4CD7B}">
      <dsp:nvSpPr>
        <dsp:cNvPr id="0" name=""/>
        <dsp:cNvSpPr/>
      </dsp:nvSpPr>
      <dsp:spPr>
        <a:xfrm>
          <a:off x="1189508" y="306541"/>
          <a:ext cx="2119806" cy="1059903"/>
        </a:xfrm>
        <a:prstGeom prst="roundRect">
          <a:avLst/>
        </a:prstGeom>
        <a:solidFill>
          <a:srgbClr val="808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900" kern="1200" dirty="0" smtClean="0">
              <a:latin typeface="Calibri" panose="020F0502020204030204" pitchFamily="34" charset="0"/>
            </a:rPr>
            <a:t>Fase d’acumulació de la tensió</a:t>
          </a:r>
          <a:endParaRPr lang="ca-ES" sz="1900" kern="1200" dirty="0">
            <a:latin typeface="Calibri" panose="020F0502020204030204" pitchFamily="34" charset="0"/>
          </a:endParaRPr>
        </a:p>
      </dsp:txBody>
      <dsp:txXfrm>
        <a:off x="1241248" y="358281"/>
        <a:ext cx="2016326" cy="956423"/>
      </dsp:txXfrm>
    </dsp:sp>
    <dsp:sp modelId="{7B6DE5DB-2F7A-4F91-87D0-2D712046AFBF}">
      <dsp:nvSpPr>
        <dsp:cNvPr id="0" name=""/>
        <dsp:cNvSpPr/>
      </dsp:nvSpPr>
      <dsp:spPr>
        <a:xfrm>
          <a:off x="2377856" y="2364821"/>
          <a:ext cx="2119806" cy="1059903"/>
        </a:xfrm>
        <a:prstGeom prst="roundRect">
          <a:avLst/>
        </a:prstGeom>
        <a:solidFill>
          <a:srgbClr val="808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900" kern="1200" dirty="0" smtClean="0">
              <a:latin typeface="Calibri" panose="020F0502020204030204" pitchFamily="34" charset="0"/>
            </a:rPr>
            <a:t>Fase d’agressió o abús (psicològic, físic i/o sexual)</a:t>
          </a:r>
          <a:endParaRPr lang="ca-ES" sz="1900" kern="1200" dirty="0">
            <a:latin typeface="Calibri" panose="020F0502020204030204" pitchFamily="34" charset="0"/>
          </a:endParaRPr>
        </a:p>
      </dsp:txBody>
      <dsp:txXfrm>
        <a:off x="2429596" y="2416561"/>
        <a:ext cx="2016326" cy="956423"/>
      </dsp:txXfrm>
    </dsp:sp>
    <dsp:sp modelId="{52C02D8B-51B3-422A-9690-F6954B887495}">
      <dsp:nvSpPr>
        <dsp:cNvPr id="0" name=""/>
        <dsp:cNvSpPr/>
      </dsp:nvSpPr>
      <dsp:spPr>
        <a:xfrm>
          <a:off x="1159" y="2364821"/>
          <a:ext cx="2119806" cy="1059903"/>
        </a:xfrm>
        <a:prstGeom prst="roundRect">
          <a:avLst/>
        </a:prstGeom>
        <a:solidFill>
          <a:srgbClr val="808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900" kern="1200" dirty="0" smtClean="0">
              <a:latin typeface="Calibri" panose="020F0502020204030204" pitchFamily="34" charset="0"/>
            </a:rPr>
            <a:t>Fase de manipulació afectiva</a:t>
          </a:r>
          <a:endParaRPr lang="ca-ES" sz="1900" kern="1200" dirty="0">
            <a:latin typeface="Calibri" panose="020F0502020204030204" pitchFamily="34" charset="0"/>
          </a:endParaRPr>
        </a:p>
      </dsp:txBody>
      <dsp:txXfrm>
        <a:off x="52899" y="2416561"/>
        <a:ext cx="2016326" cy="9564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CA7EDB-CCF1-4546-A310-C67DE68D2E00}">
      <dsp:nvSpPr>
        <dsp:cNvPr id="0" name=""/>
        <dsp:cNvSpPr/>
      </dsp:nvSpPr>
      <dsp:spPr>
        <a:xfrm>
          <a:off x="30998" y="1005046"/>
          <a:ext cx="1576258" cy="945754"/>
        </a:xfrm>
        <a:prstGeom prst="roundRect">
          <a:avLst>
            <a:gd name="adj" fmla="val 10000"/>
          </a:avLst>
        </a:prstGeom>
        <a:solidFill>
          <a:srgbClr val="808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altLang="es-ES" sz="2300" b="1" kern="1200" dirty="0" smtClean="0">
              <a:latin typeface="Calibri" panose="020F0502020204030204" pitchFamily="34" charset="0"/>
            </a:rPr>
            <a:t>Violència psicològica </a:t>
          </a:r>
          <a:endParaRPr lang="ca-ES" sz="2300" kern="1200" dirty="0"/>
        </a:p>
      </dsp:txBody>
      <dsp:txXfrm>
        <a:off x="58698" y="1032746"/>
        <a:ext cx="1520858" cy="890354"/>
      </dsp:txXfrm>
    </dsp:sp>
    <dsp:sp modelId="{CE7E8347-825B-4BA2-AFF1-77BCD80AD66E}">
      <dsp:nvSpPr>
        <dsp:cNvPr id="0" name=""/>
        <dsp:cNvSpPr/>
      </dsp:nvSpPr>
      <dsp:spPr>
        <a:xfrm rot="9660">
          <a:off x="1758450" y="1285557"/>
          <a:ext cx="320533" cy="3909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1600" kern="1200"/>
        </a:p>
      </dsp:txBody>
      <dsp:txXfrm>
        <a:off x="1758450" y="1363604"/>
        <a:ext cx="224373" cy="234547"/>
      </dsp:txXfrm>
    </dsp:sp>
    <dsp:sp modelId="{DDAEDC1B-0FCB-4A75-8705-EF5ECF41BBC3}">
      <dsp:nvSpPr>
        <dsp:cNvPr id="0" name=""/>
        <dsp:cNvSpPr/>
      </dsp:nvSpPr>
      <dsp:spPr>
        <a:xfrm>
          <a:off x="2212034" y="1011174"/>
          <a:ext cx="1576258" cy="945754"/>
        </a:xfrm>
        <a:prstGeom prst="roundRect">
          <a:avLst>
            <a:gd name="adj" fmla="val 10000"/>
          </a:avLst>
        </a:prstGeom>
        <a:solidFill>
          <a:srgbClr val="808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altLang="es-ES" sz="2300" b="1" kern="1200" dirty="0" smtClean="0">
              <a:latin typeface="Calibri" panose="020F0502020204030204" pitchFamily="34" charset="0"/>
            </a:rPr>
            <a:t>Violència sexual</a:t>
          </a:r>
          <a:endParaRPr lang="ca-ES" sz="2300" kern="1200" dirty="0"/>
        </a:p>
      </dsp:txBody>
      <dsp:txXfrm>
        <a:off x="2239734" y="1038874"/>
        <a:ext cx="1520858" cy="890354"/>
      </dsp:txXfrm>
    </dsp:sp>
    <dsp:sp modelId="{BD6FA9EB-86D3-4466-85D9-400BDC69E1E2}">
      <dsp:nvSpPr>
        <dsp:cNvPr id="0" name=""/>
        <dsp:cNvSpPr/>
      </dsp:nvSpPr>
      <dsp:spPr>
        <a:xfrm rot="21595238">
          <a:off x="3961881" y="1265749"/>
          <a:ext cx="336962" cy="3909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1600" kern="1200">
            <a:solidFill>
              <a:schemeClr val="bg1"/>
            </a:solidFill>
          </a:endParaRPr>
        </a:p>
      </dsp:txBody>
      <dsp:txXfrm>
        <a:off x="3961881" y="1344001"/>
        <a:ext cx="235873" cy="234547"/>
      </dsp:txXfrm>
    </dsp:sp>
    <dsp:sp modelId="{AB7925E5-E85E-4687-872A-6B440E6865E4}">
      <dsp:nvSpPr>
        <dsp:cNvPr id="0" name=""/>
        <dsp:cNvSpPr/>
      </dsp:nvSpPr>
      <dsp:spPr>
        <a:xfrm>
          <a:off x="4424069" y="1008110"/>
          <a:ext cx="1576258" cy="945754"/>
        </a:xfrm>
        <a:prstGeom prst="roundRect">
          <a:avLst>
            <a:gd name="adj" fmla="val 10000"/>
          </a:avLst>
        </a:prstGeom>
        <a:solidFill>
          <a:srgbClr val="808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altLang="es-ES" sz="2300" b="1" kern="1200" dirty="0" smtClean="0">
              <a:latin typeface="Calibri" panose="020F0502020204030204" pitchFamily="34" charset="0"/>
            </a:rPr>
            <a:t>Violència física</a:t>
          </a:r>
          <a:endParaRPr lang="ca-ES" sz="2300" kern="1200" dirty="0"/>
        </a:p>
      </dsp:txBody>
      <dsp:txXfrm>
        <a:off x="4451769" y="1035810"/>
        <a:ext cx="1520858" cy="8903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7687A2-BC0D-4485-A2B5-655D9AD19CC6}" type="datetimeFigureOut">
              <a:rPr lang="ca-ES" smtClean="0"/>
              <a:t>12/3/2018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574D2-1679-4050-B511-E50B45488AE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01644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860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1698" y="9516038"/>
            <a:ext cx="2984871" cy="50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6" tIns="48303" rIns="96606" bIns="48303"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84927" indent="-30189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207580" indent="-24151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90611" indent="-24151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173643" indent="-24151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656675" indent="-24151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139707" indent="-24151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622739" indent="-24151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4105770" indent="-24151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1293E04-F793-4715-BBDD-5FE143D1360F}" type="slidenum">
              <a:rPr lang="es-ES" altLang="es-E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es-ES" altLang="es-ES" smtClean="0">
              <a:latin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4775" y="762000"/>
            <a:ext cx="6678613" cy="37576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2550870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02075" y="9515475"/>
            <a:ext cx="2984500" cy="5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6" tIns="48303" rIns="96606" bIns="48303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84225" indent="-3016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206500" indent="-2413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89100" indent="-2413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173288" indent="-2413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630488" indent="-2413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087688" indent="-2413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544888" indent="-2413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4002088" indent="-2413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83F169E-D6B7-48A3-9EB2-CAEFABED5816}" type="slidenum">
              <a:rPr lang="es-ES" altLang="es-ES"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s-ES" altLang="es-ES" sz="1300">
              <a:solidFill>
                <a:schemeClr val="tx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775" y="762000"/>
            <a:ext cx="6678613" cy="37576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8962777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 altLang="ca-E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5028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 altLang="ca-E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7800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002125" y="-11796713"/>
            <a:ext cx="22204363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 altLang="ca-E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8037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002125" y="-11796713"/>
            <a:ext cx="22204363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 altLang="ca-E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7602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1247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28673217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2711193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StarSymbol" charset="0"/>
              <a:buNone/>
            </a:pPr>
            <a:fld id="{86F7C80C-77B7-4543-B1DD-C8540A63B0C3}" type="slidenum">
              <a:rPr lang="ca-ES" altLang="ca-ES"/>
              <a:pPr>
                <a:spcBef>
                  <a:spcPct val="0"/>
                </a:spcBef>
                <a:buSzPct val="45000"/>
                <a:buFont typeface="StarSymbol" charset="0"/>
                <a:buNone/>
              </a:pPr>
              <a:t>35</a:t>
            </a:fld>
            <a:endParaRPr lang="ca-ES" altLang="ca-ES"/>
          </a:p>
        </p:txBody>
      </p:sp>
      <p:sp>
        <p:nvSpPr>
          <p:cNvPr id="109571" name="Text Box 1"/>
          <p:cNvSpPr txBox="1">
            <a:spLocks noChangeArrowheads="1"/>
          </p:cNvSpPr>
          <p:nvPr/>
        </p:nvSpPr>
        <p:spPr bwMode="auto">
          <a:xfrm>
            <a:off x="3856038" y="9442450"/>
            <a:ext cx="29511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73591DA-0C85-49F5-8CFF-68131C6D11B7}" type="slidenum">
              <a:rPr lang="ca-ES" altLang="ca-ES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ca-ES" altLang="ca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5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6125"/>
            <a:ext cx="6624637" cy="3727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9573" name="Text Box 3"/>
          <p:cNvSpPr txBox="1">
            <a:spLocks noChangeArrowheads="1"/>
          </p:cNvSpPr>
          <p:nvPr/>
        </p:nvSpPr>
        <p:spPr bwMode="auto">
          <a:xfrm>
            <a:off x="681038" y="4722813"/>
            <a:ext cx="5446712" cy="447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1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2997629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4440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3386508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1834660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23798911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7595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6040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9570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2312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9573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9293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106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2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1138" y="9720263"/>
            <a:ext cx="3013075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511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511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511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511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defTabSz="4270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511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511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511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511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270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511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5799D99C-F82D-435B-B504-38CE774AAF56}" type="slidenum">
              <a:rPr lang="en-GB" altLang="es-ES" sz="1300"/>
              <a:pPr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GB" altLang="es-ES" sz="1300"/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1039813" y="777875"/>
            <a:ext cx="4987925" cy="38020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body"/>
          </p:nvPr>
        </p:nvSpPr>
        <p:spPr>
          <a:xfrm>
            <a:off x="709613" y="4860925"/>
            <a:ext cx="5622925" cy="45434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6859" tIns="43429" rIns="86859" bIns="43429" anchor="ctr"/>
          <a:lstStyle/>
          <a:p>
            <a:pPr eaLnBrk="1" hangingPunct="1"/>
            <a:endParaRPr lang="es-ES" altLang="es-E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3432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0846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0865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6774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5504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2965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41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672AFDB8-FC30-4518-80AE-CA6FECDD5F25}" type="slidenum">
              <a:rPr lang="en-GB" altLang="ca-ES"/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58</a:t>
            </a:fld>
            <a:endParaRPr lang="en-GB" altLang="ca-ES"/>
          </a:p>
        </p:txBody>
      </p:sp>
      <p:sp>
        <p:nvSpPr>
          <p:cNvPr id="58371" name="Text Box 1"/>
          <p:cNvSpPr txBox="1">
            <a:spLocks noChangeArrowheads="1"/>
          </p:cNvSpPr>
          <p:nvPr/>
        </p:nvSpPr>
        <p:spPr bwMode="auto">
          <a:xfrm>
            <a:off x="1003300" y="695325"/>
            <a:ext cx="4811713" cy="33940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a-ES" altLang="ca-ES"/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35600" cy="4067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a-ES" altLang="ca-ES" smtClean="0"/>
          </a:p>
        </p:txBody>
      </p:sp>
    </p:spTree>
    <p:extLst>
      <p:ext uri="{BB962C8B-B14F-4D97-AF65-F5344CB8AC3E}">
        <p14:creationId xmlns:p14="http://schemas.microsoft.com/office/powerpoint/2010/main" val="280170904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29969135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B31E4C4-9C53-48E3-B6A8-C247AB35CE45}" type="slidenum">
              <a:rPr lang="es-ES" altLang="es-ES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61</a:t>
            </a:fld>
            <a:endParaRPr lang="es-ES" altLang="es-E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2571028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A8EAD9B-7318-4761-A429-929B263731C0}" type="slidenum">
              <a:rPr lang="es-ES" altLang="es-ES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s-ES" altLang="es-E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none" anchor="ctr"/>
          <a:lstStyle/>
          <a:p>
            <a:pPr eaLnBrk="1" hangingPunct="1"/>
            <a:endParaRPr lang="es-ES" altLang="es-E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036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  <a:noFill/>
        </p:spPr>
        <p:txBody>
          <a:bodyPr lIns="96606" tIns="48303" rIns="96606" bIns="48303"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784927" indent="-301895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07580" indent="-24151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690611" indent="-24151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173643" indent="-24151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656675" indent="-24151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139707" indent="-24151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622739" indent="-24151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105770" indent="-24151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5B8F0B4-5FE8-4079-BCDC-20AE0FC1F8C8}" type="slidenum">
              <a:rPr lang="es-ES" altLang="es-ES" smtClean="0"/>
              <a:pPr eaLnBrk="1" hangingPunct="1">
                <a:spcBef>
                  <a:spcPct val="0"/>
                </a:spcBef>
              </a:pPr>
              <a:t>7</a:t>
            </a:fld>
            <a:endParaRPr lang="es-ES" altLang="es-E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775" y="762000"/>
            <a:ext cx="6678613" cy="3757613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1818143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034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775" y="762000"/>
            <a:ext cx="6678613" cy="3757613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9325"/>
            <a:ext cx="5510213" cy="4508500"/>
          </a:xfrm>
          <a:noFill/>
        </p:spPr>
        <p:txBody>
          <a:bodyPr wrap="none" anchor="ctr"/>
          <a:lstStyle/>
          <a:p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1344406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02075" y="9515475"/>
            <a:ext cx="2984500" cy="5016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06" tIns="48303" rIns="96606" bIns="48303"/>
          <a:lstStyle/>
          <a:p>
            <a:fld id="{13A9020D-3761-41F6-8895-2335E530C4B1}" type="slidenum">
              <a:rPr lang="es-ES" altLang="es-ES" sz="1300">
                <a:solidFill>
                  <a:schemeClr val="tx1"/>
                </a:solidFill>
                <a:ea typeface="ＭＳ Ｐゴシック"/>
                <a:cs typeface="ＭＳ Ｐゴシック"/>
              </a:rPr>
              <a:pPr/>
              <a:t>18</a:t>
            </a:fld>
            <a:endParaRPr lang="es-ES" altLang="es-ES" sz="1300">
              <a:solidFill>
                <a:schemeClr val="tx1"/>
              </a:solidFill>
              <a:ea typeface="ＭＳ Ｐゴシック"/>
              <a:cs typeface="ＭＳ Ｐゴシック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775" y="762000"/>
            <a:ext cx="6678613" cy="3757613"/>
          </a:xfrm>
          <a:noFill/>
          <a:ln>
            <a:solidFill>
              <a:srgbClr val="000000"/>
            </a:solidFill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none" anchor="ctr"/>
          <a:lstStyle/>
          <a:p>
            <a:pPr eaLnBrk="1" hangingPunct="1"/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3314180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02075" y="9515475"/>
            <a:ext cx="2984500" cy="5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06" tIns="48303" rIns="96606" bIns="48303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84225" indent="-3016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206500" indent="-2413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89100" indent="-2413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173288" indent="-2413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630488" indent="-2413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087688" indent="-2413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544888" indent="-2413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4002088" indent="-2413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2A241548-2403-4F70-8DC6-0479DAD47945}" type="slidenum">
              <a:rPr lang="es-ES" altLang="es-ES" sz="1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s-ES" altLang="es-ES" sz="13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775" y="762000"/>
            <a:ext cx="6678613" cy="3757613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none" anchor="ctr"/>
          <a:lstStyle/>
          <a:p>
            <a:pPr eaLnBrk="1" hangingPunct="1"/>
            <a:endParaRPr lang="es-ES" altLang="es-E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388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9DED8-9FA8-48BD-B88F-66CB179ED809}" type="datetimeFigureOut">
              <a:rPr lang="ca-ES" smtClean="0"/>
              <a:t>12/3/2018</a:t>
            </a:fld>
            <a:endParaRPr lang="ca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4A1D-AC6B-4EF9-846A-B411C2E7BF4D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934321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9DED8-9FA8-48BD-B88F-66CB179ED809}" type="datetimeFigureOut">
              <a:rPr lang="ca-ES" smtClean="0"/>
              <a:t>12/3/2018</a:t>
            </a:fld>
            <a:endParaRPr lang="ca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4A1D-AC6B-4EF9-846A-B411C2E7BF4D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343423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9DED8-9FA8-48BD-B88F-66CB179ED809}" type="datetimeFigureOut">
              <a:rPr lang="ca-ES" smtClean="0"/>
              <a:t>12/3/2018</a:t>
            </a:fld>
            <a:endParaRPr lang="ca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4A1D-AC6B-4EF9-846A-B411C2E7BF4D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629758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68567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09601" y="1600200"/>
            <a:ext cx="10968567" cy="4522788"/>
          </a:xfrm>
        </p:spPr>
        <p:txBody>
          <a:bodyPr rtlCol="0">
            <a:normAutofit/>
          </a:bodyPr>
          <a:lstStyle/>
          <a:p>
            <a:pPr lvl="0"/>
            <a:endParaRPr lang="es-ES" noProof="0" smtClean="0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414C2-00EC-423F-8999-D0CB93BD4F5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079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0560" y="118093"/>
            <a:ext cx="10894080" cy="140414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744E4-E830-4EDD-8564-67D7BC991AE7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035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9DED8-9FA8-48BD-B88F-66CB179ED809}" type="datetimeFigureOut">
              <a:rPr lang="ca-ES" smtClean="0"/>
              <a:t>12/3/2018</a:t>
            </a:fld>
            <a:endParaRPr lang="ca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4A1D-AC6B-4EF9-846A-B411C2E7BF4D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2447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9DED8-9FA8-48BD-B88F-66CB179ED809}" type="datetimeFigureOut">
              <a:rPr lang="ca-ES" smtClean="0"/>
              <a:t>12/3/2018</a:t>
            </a:fld>
            <a:endParaRPr lang="ca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4A1D-AC6B-4EF9-846A-B411C2E7BF4D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551412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9DED8-9FA8-48BD-B88F-66CB179ED809}" type="datetimeFigureOut">
              <a:rPr lang="ca-ES" smtClean="0"/>
              <a:t>12/3/2018</a:t>
            </a:fld>
            <a:endParaRPr lang="ca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4A1D-AC6B-4EF9-846A-B411C2E7BF4D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44268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9DED8-9FA8-48BD-B88F-66CB179ED809}" type="datetimeFigureOut">
              <a:rPr lang="ca-ES" smtClean="0"/>
              <a:t>12/3/2018</a:t>
            </a:fld>
            <a:endParaRPr lang="ca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4A1D-AC6B-4EF9-846A-B411C2E7BF4D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839535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9DED8-9FA8-48BD-B88F-66CB179ED809}" type="datetimeFigureOut">
              <a:rPr lang="ca-ES" smtClean="0"/>
              <a:t>12/3/2018</a:t>
            </a:fld>
            <a:endParaRPr lang="ca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4A1D-AC6B-4EF9-846A-B411C2E7BF4D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240259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9DED8-9FA8-48BD-B88F-66CB179ED809}" type="datetimeFigureOut">
              <a:rPr lang="ca-ES" smtClean="0"/>
              <a:t>12/3/2018</a:t>
            </a:fld>
            <a:endParaRPr lang="ca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4A1D-AC6B-4EF9-846A-B411C2E7BF4D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1368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9DED8-9FA8-48BD-B88F-66CB179ED809}" type="datetimeFigureOut">
              <a:rPr lang="ca-ES" smtClean="0"/>
              <a:t>12/3/2018</a:t>
            </a:fld>
            <a:endParaRPr lang="ca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4A1D-AC6B-4EF9-846A-B411C2E7BF4D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074112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9DED8-9FA8-48BD-B88F-66CB179ED809}" type="datetimeFigureOut">
              <a:rPr lang="ca-ES" smtClean="0"/>
              <a:t>12/3/2018</a:t>
            </a:fld>
            <a:endParaRPr lang="ca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4A1D-AC6B-4EF9-846A-B411C2E7BF4D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909195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9DED8-9FA8-48BD-B88F-66CB179ED809}" type="datetimeFigureOut">
              <a:rPr lang="ca-ES" smtClean="0"/>
              <a:t>12/3/2018</a:t>
            </a:fld>
            <a:endParaRPr lang="ca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B4A1D-AC6B-4EF9-846A-B411C2E7BF4D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17842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arlament.cat/document/nom/TL75.pdf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6.png"/><Relationship Id="rId2" Type="http://schemas.openxmlformats.org/officeDocument/2006/relationships/hyperlink" Target="https://www.boe.es/buscar/act.php?id=BOE-A-2004-21760" TargetMode="Externa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7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.png"/><Relationship Id="rId4" Type="http://schemas.openxmlformats.org/officeDocument/2006/relationships/diagramLayout" Target="../diagrams/layout1.xml"/><Relationship Id="rId9" Type="http://schemas.openxmlformats.org/officeDocument/2006/relationships/hyperlink" Target="http://portaldogc.gencat.cat/utilsEADOP/PDF/6730/1376345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ones.gencat.cat/web/.content/04_temes/docs/llei_violencia_resum.pdf" TargetMode="External"/><Relationship Id="rId2" Type="http://schemas.openxmlformats.org/officeDocument/2006/relationships/hyperlink" Target="http://www.aulaviolenciadegeneroenlocal.es/consejosescolares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dones.gencat.cat/web/.content/04_temes/docs/llei_violencia_resum.pdf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ndic.cat/site/files/302/llei_11_2014_LGTBI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lalore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98944" y="1553309"/>
            <a:ext cx="10292857" cy="1894362"/>
          </a:xfrm>
        </p:spPr>
        <p:txBody>
          <a:bodyPr>
            <a:normAutofit fontScale="90000"/>
          </a:bodyPr>
          <a:lstStyle/>
          <a:p>
            <a:r>
              <a:rPr lang="es-ES" altLang="es-ES" sz="4300" b="1" dirty="0" smtClean="0">
                <a:solidFill>
                  <a:srgbClr val="8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1. APROPANT-NOS A LES ARRELS DE LES VIOLÈNCIES DE GÈNERE</a:t>
            </a:r>
            <a:br>
              <a:rPr lang="es-ES" altLang="es-ES" sz="4300" b="1" dirty="0" smtClean="0">
                <a:solidFill>
                  <a:srgbClr val="8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s-ES" altLang="es-ES" sz="4300" b="1" dirty="0" smtClean="0">
                <a:solidFill>
                  <a:srgbClr val="8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/>
            </a:r>
            <a:br>
              <a:rPr lang="es-ES" altLang="es-ES" sz="4300" b="1" dirty="0" smtClean="0">
                <a:solidFill>
                  <a:srgbClr val="8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ca-ES" altLang="es-ES" sz="4000" dirty="0">
                <a:latin typeface="Calibri" panose="020F0502020204030204" pitchFamily="34" charset="0"/>
              </a:rPr>
              <a:t>Eines per a professionals que treballen amb joves</a:t>
            </a:r>
            <a:r>
              <a:rPr lang="ca-ES" altLang="es-ES" sz="4400" dirty="0">
                <a:latin typeface="Calibri" panose="020F0502020204030204" pitchFamily="34" charset="0"/>
              </a:rPr>
              <a:t/>
            </a:r>
            <a:br>
              <a:rPr lang="ca-ES" altLang="es-ES" sz="4400" dirty="0">
                <a:latin typeface="Calibri" panose="020F0502020204030204" pitchFamily="34" charset="0"/>
              </a:rPr>
            </a:br>
            <a:endParaRPr lang="es-ES" altLang="es-ES" sz="4300" b="1" dirty="0">
              <a:solidFill>
                <a:srgbClr val="8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28" y="5817417"/>
            <a:ext cx="5151549" cy="94316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166284" y="1747792"/>
            <a:ext cx="3786389" cy="26504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306" y="3125699"/>
            <a:ext cx="9340135" cy="2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14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Título"/>
          <p:cNvSpPr>
            <a:spLocks noGrp="1"/>
          </p:cNvSpPr>
          <p:nvPr>
            <p:ph type="title" idx="4294967295"/>
          </p:nvPr>
        </p:nvSpPr>
        <p:spPr>
          <a:xfrm>
            <a:off x="5547240" y="278162"/>
            <a:ext cx="5500688" cy="661987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ca-ES" sz="3200" b="1" dirty="0">
                <a:solidFill>
                  <a:srgbClr val="8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ACLARINT TERMES</a:t>
            </a:r>
          </a:p>
        </p:txBody>
      </p:sp>
      <p:sp>
        <p:nvSpPr>
          <p:cNvPr id="16386" name="1 Rectángulo"/>
          <p:cNvSpPr>
            <a:spLocks noChangeArrowheads="1"/>
          </p:cNvSpPr>
          <p:nvPr/>
        </p:nvSpPr>
        <p:spPr bwMode="auto">
          <a:xfrm>
            <a:off x="3017839" y="2132014"/>
            <a:ext cx="6264275" cy="96488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214313" indent="-214313">
              <a:buFont typeface="Wingdings" charset="2"/>
              <a:buChar char="ü"/>
              <a:defRPr/>
            </a:pPr>
            <a:endParaRPr lang="ca-ES" sz="2700" dirty="0">
              <a:ea typeface="ＭＳ Ｐゴシック" charset="0"/>
              <a:cs typeface="ＭＳ Ｐゴシック" charset="0"/>
            </a:endParaRPr>
          </a:p>
          <a:p>
            <a:pPr marL="214313" indent="-214313">
              <a:buFont typeface="Wingdings" charset="2"/>
              <a:buChar char="ü"/>
              <a:defRPr/>
            </a:pPr>
            <a:endParaRPr lang="ca-ES" sz="2700" dirty="0">
              <a:ea typeface="ＭＳ Ｐゴシック" charset="0"/>
              <a:cs typeface="ＭＳ Ｐゴシック" charset="0"/>
            </a:endParaRPr>
          </a:p>
          <a:p>
            <a:pPr marL="214313" indent="-214313">
              <a:buFont typeface="Wingdings" charset="2"/>
              <a:buChar char="ü"/>
              <a:defRPr/>
            </a:pPr>
            <a:endParaRPr lang="ca-ES" sz="2700" dirty="0">
              <a:ea typeface="ＭＳ Ｐゴシック" charset="0"/>
              <a:cs typeface="ＭＳ Ｐゴシック" charset="0"/>
            </a:endParaRPr>
          </a:p>
          <a:p>
            <a:pPr marL="214313" indent="-214313">
              <a:buFont typeface="Wingdings" charset="2"/>
              <a:buChar char="ü"/>
              <a:defRPr/>
            </a:pPr>
            <a:endParaRPr lang="ca-ES" sz="2700" dirty="0">
              <a:ea typeface="ＭＳ Ｐゴシック" charset="0"/>
              <a:cs typeface="ＭＳ Ｐゴシック" charset="0"/>
            </a:endParaRPr>
          </a:p>
          <a:p>
            <a:pPr marL="214313" indent="-214313">
              <a:buFont typeface="Wingdings" charset="2"/>
              <a:buChar char="ü"/>
              <a:defRPr/>
            </a:pPr>
            <a:endParaRPr lang="ca-ES" sz="2700" dirty="0">
              <a:ea typeface="ＭＳ Ｐゴシック" charset="0"/>
              <a:cs typeface="ＭＳ Ｐゴシック" charset="0"/>
            </a:endParaRPr>
          </a:p>
          <a:p>
            <a:pPr marL="214313" indent="-214313">
              <a:buFont typeface="Wingdings" charset="2"/>
              <a:buChar char="ü"/>
              <a:defRPr/>
            </a:pPr>
            <a:endParaRPr lang="ca-ES" sz="2700" dirty="0">
              <a:ea typeface="ＭＳ Ｐゴシック" charset="0"/>
              <a:cs typeface="ＭＳ Ｐゴシック" charset="0"/>
            </a:endParaRPr>
          </a:p>
          <a:p>
            <a:pPr marL="214313" indent="-214313">
              <a:buFont typeface="Wingdings" charset="2"/>
              <a:buChar char="ü"/>
              <a:defRPr/>
            </a:pPr>
            <a:endParaRPr lang="ca-ES" sz="2700" dirty="0">
              <a:ea typeface="ＭＳ Ｐゴシック" charset="0"/>
              <a:cs typeface="ＭＳ Ｐゴシック" charset="0"/>
            </a:endParaRPr>
          </a:p>
          <a:p>
            <a:pPr marL="214313" indent="-214313">
              <a:buFont typeface="Wingdings" charset="2"/>
              <a:buChar char="ü"/>
              <a:defRPr/>
            </a:pPr>
            <a:endParaRPr lang="ca-ES" sz="2700" dirty="0">
              <a:ea typeface="ＭＳ Ｐゴシック" charset="0"/>
              <a:cs typeface="ＭＳ Ｐゴシック" charset="0"/>
            </a:endParaRPr>
          </a:p>
          <a:p>
            <a:pPr marL="214313" indent="-214313">
              <a:buFont typeface="Wingdings" charset="2"/>
              <a:buChar char="ü"/>
              <a:defRPr/>
            </a:pPr>
            <a:endParaRPr lang="ca-ES" sz="2700" dirty="0">
              <a:ea typeface="ＭＳ Ｐゴシック" charset="0"/>
              <a:cs typeface="ＭＳ Ｐゴシック" charset="0"/>
            </a:endParaRPr>
          </a:p>
          <a:p>
            <a:pPr marL="214313" indent="-214313">
              <a:buFont typeface="Wingdings" charset="2"/>
              <a:buChar char="ü"/>
              <a:defRPr/>
            </a:pPr>
            <a:endParaRPr lang="ca-ES" sz="2700" dirty="0">
              <a:ea typeface="ＭＳ Ｐゴシック" charset="0"/>
              <a:cs typeface="ＭＳ Ｐゴシック" charset="0"/>
            </a:endParaRPr>
          </a:p>
          <a:p>
            <a:pPr marL="214313" indent="-214313">
              <a:buFont typeface="Wingdings" charset="2"/>
              <a:buChar char="ü"/>
              <a:defRPr/>
            </a:pPr>
            <a:endParaRPr lang="ca-ES" sz="2700" dirty="0">
              <a:ea typeface="ＭＳ Ｐゴシック" charset="0"/>
              <a:cs typeface="ＭＳ Ｐゴシック" charset="0"/>
            </a:endParaRPr>
          </a:p>
          <a:p>
            <a:pPr marL="214313" indent="-214313">
              <a:buFont typeface="Wingdings" charset="2"/>
              <a:buChar char="ü"/>
              <a:defRPr/>
            </a:pPr>
            <a:endParaRPr lang="ca-ES" sz="2700" dirty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ca-ES" sz="2700" dirty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ca-ES" sz="2700" dirty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ca-ES" sz="2700" dirty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ca-ES" sz="2700" dirty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ca-ES" sz="2700" dirty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ca-ES" sz="2700" dirty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ca-ES" sz="2700" dirty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ca-ES" sz="2700" dirty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ca-ES" sz="2700" dirty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ca-ES" sz="2700" dirty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ca-ES" sz="27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2292" name="CuadroTexto 2"/>
          <p:cNvSpPr txBox="1">
            <a:spLocks noChangeArrowheads="1"/>
          </p:cNvSpPr>
          <p:nvPr/>
        </p:nvSpPr>
        <p:spPr bwMode="auto">
          <a:xfrm>
            <a:off x="5845130" y="1151334"/>
            <a:ext cx="5391904" cy="123110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914400" indent="-182563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187450" indent="-182563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1462088" indent="-182563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a-ES" altLang="es-ES" sz="2000" dirty="0">
                <a:solidFill>
                  <a:srgbClr val="808000"/>
                </a:solidFill>
                <a:latin typeface="Calibri" panose="020F0502020204030204" pitchFamily="34" charset="0"/>
                <a:hlinkClick r:id="rId2"/>
              </a:rPr>
              <a:t>Llei Orgànica 1/2004</a:t>
            </a:r>
            <a:endParaRPr lang="ca-ES" altLang="es-ES" sz="2000" dirty="0">
              <a:solidFill>
                <a:srgbClr val="808000"/>
              </a:solidFill>
              <a:latin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None/>
              <a:defRPr/>
            </a:pPr>
            <a:endParaRPr lang="es-ES" altLang="es-ES" sz="1800" dirty="0" smtClean="0">
              <a:latin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None/>
              <a:defRPr/>
            </a:pPr>
            <a:r>
              <a:rPr lang="es-ES" altLang="es-ES" sz="1800" dirty="0" smtClean="0">
                <a:latin typeface="Calibri" panose="020F0502020204030204" pitchFamily="34" charset="0"/>
              </a:rPr>
              <a:t>De </a:t>
            </a:r>
            <a:r>
              <a:rPr lang="es-ES" altLang="es-ES" sz="1800" dirty="0">
                <a:latin typeface="Calibri" panose="020F0502020204030204" pitchFamily="34" charset="0"/>
              </a:rPr>
              <a:t>Medidas de Protección Integral contra la Violencia de Género.</a:t>
            </a:r>
            <a:endParaRPr lang="es-ES" altLang="ca-ES" sz="1350" dirty="0">
              <a:latin typeface="Arial" panose="020B0604020202020204" pitchFamily="34" charset="0"/>
              <a:ea typeface="ＭＳ Ｐゴシック" pitchFamily="34" charset="-128"/>
            </a:endParaRPr>
          </a:p>
        </p:txBody>
      </p:sp>
      <p:graphicFrame>
        <p:nvGraphicFramePr>
          <p:cNvPr id="3" name="Diagrama 2"/>
          <p:cNvGraphicFramePr/>
          <p:nvPr>
            <p:extLst/>
          </p:nvPr>
        </p:nvGraphicFramePr>
        <p:xfrm>
          <a:off x="-967852" y="674374"/>
          <a:ext cx="6226063" cy="4921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Conector recto de flecha 5"/>
          <p:cNvCxnSpPr/>
          <p:nvPr/>
        </p:nvCxnSpPr>
        <p:spPr>
          <a:xfrm flipV="1">
            <a:off x="3995351" y="2018270"/>
            <a:ext cx="1551889" cy="15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414" name="Rectángulo 6"/>
          <p:cNvSpPr>
            <a:spLocks noChangeArrowheads="1"/>
          </p:cNvSpPr>
          <p:nvPr/>
        </p:nvSpPr>
        <p:spPr bwMode="auto">
          <a:xfrm>
            <a:off x="5919657" y="2966786"/>
            <a:ext cx="55162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a-ES" altLang="es-ES" sz="2000" dirty="0">
                <a:solidFill>
                  <a:srgbClr val="808000"/>
                </a:solidFill>
                <a:latin typeface="Calibri" pitchFamily="34" charset="0"/>
                <a:hlinkClick r:id="rId8"/>
              </a:rPr>
              <a:t>Llei </a:t>
            </a:r>
            <a:r>
              <a:rPr lang="ca-ES" altLang="es-ES" sz="2000" dirty="0" smtClean="0">
                <a:solidFill>
                  <a:srgbClr val="808000"/>
                </a:solidFill>
                <a:latin typeface="Calibri" pitchFamily="34" charset="0"/>
                <a:hlinkClick r:id="rId8"/>
              </a:rPr>
              <a:t>5/2008</a:t>
            </a:r>
            <a:endParaRPr lang="ca-ES" altLang="es-ES" sz="2800" dirty="0">
              <a:solidFill>
                <a:srgbClr val="808000"/>
              </a:solidFill>
              <a:latin typeface="Calibri" pitchFamily="34" charset="0"/>
            </a:endParaRPr>
          </a:p>
          <a:p>
            <a:endParaRPr lang="es-ES" dirty="0" smtClean="0"/>
          </a:p>
          <a:p>
            <a:r>
              <a:rPr lang="ca-ES" dirty="0" smtClean="0"/>
              <a:t>Del dret de les dones a eradicar la violència masclista</a:t>
            </a:r>
            <a:endParaRPr lang="ca-ES" dirty="0"/>
          </a:p>
        </p:txBody>
      </p:sp>
      <p:cxnSp>
        <p:nvCxnSpPr>
          <p:cNvPr id="16" name="Conector recto de flecha 15"/>
          <p:cNvCxnSpPr/>
          <p:nvPr/>
        </p:nvCxnSpPr>
        <p:spPr>
          <a:xfrm>
            <a:off x="3995351" y="3381160"/>
            <a:ext cx="16687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 flipV="1">
            <a:off x="4023371" y="4726219"/>
            <a:ext cx="1640717" cy="106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417" name="CuadroTexto 9"/>
          <p:cNvSpPr txBox="1">
            <a:spLocks noChangeArrowheads="1"/>
          </p:cNvSpPr>
          <p:nvPr/>
        </p:nvSpPr>
        <p:spPr bwMode="auto">
          <a:xfrm>
            <a:off x="5919657" y="4231033"/>
            <a:ext cx="5516284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000" dirty="0" smtClean="0">
                <a:hlinkClick r:id="rId9"/>
              </a:rPr>
              <a:t>LLei 11/2014</a:t>
            </a:r>
            <a:endParaRPr lang="es-ES" sz="2000" dirty="0" smtClean="0"/>
          </a:p>
          <a:p>
            <a:r>
              <a:rPr lang="es-ES" dirty="0"/>
              <a:t>P</a:t>
            </a:r>
            <a:r>
              <a:rPr lang="es-ES" dirty="0" smtClean="0"/>
              <a:t>er </a:t>
            </a:r>
            <a:r>
              <a:rPr lang="es-ES" dirty="0"/>
              <a:t>a garantir </a:t>
            </a:r>
            <a:r>
              <a:rPr lang="es-ES" dirty="0" err="1"/>
              <a:t>els</a:t>
            </a:r>
            <a:r>
              <a:rPr lang="es-ES" dirty="0"/>
              <a:t> </a:t>
            </a:r>
            <a:r>
              <a:rPr lang="es-ES" dirty="0" err="1"/>
              <a:t>drets</a:t>
            </a:r>
            <a:r>
              <a:rPr lang="es-ES" dirty="0"/>
              <a:t> de </a:t>
            </a:r>
            <a:r>
              <a:rPr lang="es-ES" dirty="0" err="1"/>
              <a:t>lesbianes</a:t>
            </a:r>
            <a:r>
              <a:rPr lang="es-ES" dirty="0"/>
              <a:t>, gais, </a:t>
            </a:r>
            <a:r>
              <a:rPr lang="es-ES" dirty="0" err="1"/>
              <a:t>bisexuals</a:t>
            </a:r>
            <a:r>
              <a:rPr lang="es-ES" dirty="0"/>
              <a:t>, </a:t>
            </a:r>
            <a:r>
              <a:rPr lang="es-ES" dirty="0" err="1"/>
              <a:t>transgèneres</a:t>
            </a:r>
            <a:r>
              <a:rPr lang="es-ES" dirty="0"/>
              <a:t> </a:t>
            </a:r>
            <a:r>
              <a:rPr lang="es-ES" dirty="0" smtClean="0"/>
              <a:t>i </a:t>
            </a:r>
            <a:r>
              <a:rPr lang="es-ES" dirty="0" err="1" smtClean="0"/>
              <a:t>intersexuals</a:t>
            </a:r>
            <a:r>
              <a:rPr lang="es-ES" dirty="0" smtClean="0"/>
              <a:t> </a:t>
            </a:r>
            <a:r>
              <a:rPr lang="es-ES" dirty="0"/>
              <a:t>i per a </a:t>
            </a:r>
            <a:r>
              <a:rPr lang="es-ES" dirty="0" err="1"/>
              <a:t>eradicar</a:t>
            </a:r>
            <a:r>
              <a:rPr lang="es-ES" dirty="0"/>
              <a:t> </a:t>
            </a:r>
            <a:r>
              <a:rPr lang="es-ES" dirty="0" err="1"/>
              <a:t>l'homofòbia</a:t>
            </a:r>
            <a:r>
              <a:rPr lang="es-ES" dirty="0"/>
              <a:t>, la </a:t>
            </a:r>
            <a:r>
              <a:rPr lang="es-ES" dirty="0" err="1"/>
              <a:t>bifòbia</a:t>
            </a:r>
            <a:r>
              <a:rPr lang="es-ES" dirty="0"/>
              <a:t> i la </a:t>
            </a:r>
            <a:r>
              <a:rPr lang="es-ES" dirty="0" err="1" smtClean="0"/>
              <a:t>transfòbia</a:t>
            </a:r>
            <a:endParaRPr lang="es-ES" altLang="es-ES" b="1" dirty="0">
              <a:latin typeface="Calibri" pitchFamily="34" charset="0"/>
            </a:endParaRPr>
          </a:p>
        </p:txBody>
      </p:sp>
      <p:sp>
        <p:nvSpPr>
          <p:cNvPr id="17418" name="CuadroTexto 12"/>
          <p:cNvSpPr txBox="1">
            <a:spLocks noChangeArrowheads="1"/>
          </p:cNvSpPr>
          <p:nvPr/>
        </p:nvSpPr>
        <p:spPr bwMode="auto">
          <a:xfrm>
            <a:off x="3707027" y="5911138"/>
            <a:ext cx="59230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altLang="es-ES" sz="2400" b="1" dirty="0">
                <a:latin typeface="Calibri" pitchFamily="34" charset="0"/>
              </a:rPr>
              <a:t>El </a:t>
            </a:r>
            <a:r>
              <a:rPr lang="es-ES" altLang="es-ES" sz="2400" b="1" dirty="0" err="1">
                <a:latin typeface="Calibri" pitchFamily="34" charset="0"/>
              </a:rPr>
              <a:t>gènere</a:t>
            </a:r>
            <a:r>
              <a:rPr lang="es-ES" altLang="es-ES" sz="2400" b="1" dirty="0">
                <a:latin typeface="Calibri" pitchFamily="34" charset="0"/>
              </a:rPr>
              <a:t> en sí </a:t>
            </a:r>
            <a:r>
              <a:rPr lang="es-ES" altLang="es-ES" sz="2400" b="1" dirty="0" err="1">
                <a:latin typeface="Calibri" pitchFamily="34" charset="0"/>
              </a:rPr>
              <a:t>mateix</a:t>
            </a:r>
            <a:r>
              <a:rPr lang="es-ES" altLang="es-ES" sz="2400" b="1" dirty="0">
                <a:latin typeface="Calibri" pitchFamily="34" charset="0"/>
              </a:rPr>
              <a:t> </a:t>
            </a:r>
            <a:r>
              <a:rPr lang="es-ES" altLang="es-ES" sz="2400" b="1" dirty="0" err="1">
                <a:latin typeface="Calibri" pitchFamily="34" charset="0"/>
              </a:rPr>
              <a:t>és</a:t>
            </a:r>
            <a:r>
              <a:rPr lang="es-ES" altLang="es-ES" sz="2400" b="1" dirty="0">
                <a:latin typeface="Calibri" pitchFamily="34" charset="0"/>
              </a:rPr>
              <a:t> una </a:t>
            </a:r>
            <a:r>
              <a:rPr lang="es-ES" altLang="es-ES" sz="2400" b="1" dirty="0" err="1">
                <a:latin typeface="Calibri" pitchFamily="34" charset="0"/>
              </a:rPr>
              <a:t>violència</a:t>
            </a:r>
            <a:endParaRPr lang="es-ES" altLang="es-ES" sz="2400" b="1" dirty="0">
              <a:latin typeface="Calibri" pitchFamily="34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379077" y="2444880"/>
            <a:ext cx="5257800" cy="368047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08" y="6615536"/>
            <a:ext cx="5092979" cy="18674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474" y="386435"/>
            <a:ext cx="286535" cy="45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51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Título"/>
          <p:cNvSpPr>
            <a:spLocks noGrp="1"/>
          </p:cNvSpPr>
          <p:nvPr>
            <p:ph type="title" idx="4294967295"/>
          </p:nvPr>
        </p:nvSpPr>
        <p:spPr>
          <a:xfrm>
            <a:off x="3119439" y="1"/>
            <a:ext cx="6937375" cy="881063"/>
          </a:xfrm>
        </p:spPr>
        <p:txBody>
          <a:bodyPr/>
          <a:lstStyle/>
          <a:p>
            <a:pPr algn="r">
              <a:defRPr/>
            </a:pPr>
            <a:r>
              <a:rPr lang="ca-ES" sz="3200" b="1" dirty="0">
                <a:solidFill>
                  <a:srgbClr val="EB76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VIOLÈNCIA DE GÈNERE</a:t>
            </a:r>
          </a:p>
        </p:txBody>
      </p:sp>
      <p:sp>
        <p:nvSpPr>
          <p:cNvPr id="16386" name="1 Rectángulo"/>
          <p:cNvSpPr>
            <a:spLocks noChangeArrowheads="1"/>
          </p:cNvSpPr>
          <p:nvPr/>
        </p:nvSpPr>
        <p:spPr bwMode="auto">
          <a:xfrm>
            <a:off x="1992314" y="1700213"/>
            <a:ext cx="8351837" cy="66786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285750" indent="-285750">
              <a:buFont typeface="Wingdings" charset="2"/>
              <a:buChar char="ü"/>
              <a:defRPr/>
            </a:pPr>
            <a:endParaRPr lang="ca-ES" dirty="0">
              <a:ea typeface="ＭＳ Ｐゴシック" charset="0"/>
              <a:cs typeface="ＭＳ Ｐゴシック" charset="0"/>
            </a:endParaRPr>
          </a:p>
          <a:p>
            <a:pPr marL="285750" indent="-285750">
              <a:buFont typeface="Wingdings" charset="2"/>
              <a:buChar char="ü"/>
              <a:defRPr/>
            </a:pPr>
            <a:endParaRPr lang="ca-ES" dirty="0">
              <a:ea typeface="ＭＳ Ｐゴシック" charset="0"/>
              <a:cs typeface="ＭＳ Ｐゴシック" charset="0"/>
            </a:endParaRPr>
          </a:p>
          <a:p>
            <a:pPr marL="285750" indent="-285750">
              <a:buFont typeface="Wingdings" charset="2"/>
              <a:buChar char="ü"/>
              <a:defRPr/>
            </a:pPr>
            <a:endParaRPr lang="ca-ES" dirty="0">
              <a:ea typeface="ＭＳ Ｐゴシック" charset="0"/>
              <a:cs typeface="ＭＳ Ｐゴシック" charset="0"/>
            </a:endParaRPr>
          </a:p>
          <a:p>
            <a:pPr marL="285750" indent="-285750">
              <a:buFont typeface="Wingdings" charset="2"/>
              <a:buChar char="ü"/>
              <a:defRPr/>
            </a:pPr>
            <a:endParaRPr lang="ca-ES" dirty="0">
              <a:ea typeface="ＭＳ Ｐゴシック" charset="0"/>
              <a:cs typeface="ＭＳ Ｐゴシック" charset="0"/>
            </a:endParaRPr>
          </a:p>
          <a:p>
            <a:pPr marL="285750" indent="-285750">
              <a:buFont typeface="Wingdings" charset="2"/>
              <a:buChar char="ü"/>
              <a:defRPr/>
            </a:pPr>
            <a:endParaRPr lang="ca-ES" dirty="0">
              <a:ea typeface="ＭＳ Ｐゴシック" charset="0"/>
              <a:cs typeface="ＭＳ Ｐゴシック" charset="0"/>
            </a:endParaRPr>
          </a:p>
          <a:p>
            <a:pPr marL="285750" indent="-285750">
              <a:buFont typeface="Wingdings" charset="2"/>
              <a:buChar char="ü"/>
              <a:defRPr/>
            </a:pPr>
            <a:endParaRPr lang="ca-ES" dirty="0">
              <a:ea typeface="ＭＳ Ｐゴシック" charset="0"/>
              <a:cs typeface="ＭＳ Ｐゴシック" charset="0"/>
            </a:endParaRPr>
          </a:p>
          <a:p>
            <a:pPr marL="285750" indent="-285750">
              <a:buFont typeface="Wingdings" charset="2"/>
              <a:buChar char="ü"/>
              <a:defRPr/>
            </a:pPr>
            <a:endParaRPr lang="ca-ES" dirty="0">
              <a:ea typeface="ＭＳ Ｐゴシック" charset="0"/>
              <a:cs typeface="ＭＳ Ｐゴシック" charset="0"/>
            </a:endParaRPr>
          </a:p>
          <a:p>
            <a:pPr marL="285750" indent="-285750">
              <a:buFont typeface="Wingdings" charset="2"/>
              <a:buChar char="ü"/>
              <a:defRPr/>
            </a:pPr>
            <a:endParaRPr lang="ca-ES" dirty="0">
              <a:ea typeface="ＭＳ Ｐゴシック" charset="0"/>
              <a:cs typeface="ＭＳ Ｐゴシック" charset="0"/>
            </a:endParaRPr>
          </a:p>
          <a:p>
            <a:pPr marL="285750" indent="-285750">
              <a:buFont typeface="Wingdings" charset="2"/>
              <a:buChar char="ü"/>
              <a:defRPr/>
            </a:pPr>
            <a:endParaRPr lang="ca-ES" dirty="0">
              <a:ea typeface="ＭＳ Ｐゴシック" charset="0"/>
              <a:cs typeface="ＭＳ Ｐゴシック" charset="0"/>
            </a:endParaRPr>
          </a:p>
          <a:p>
            <a:pPr marL="285750" indent="-285750">
              <a:buFont typeface="Wingdings" charset="2"/>
              <a:buChar char="ü"/>
              <a:defRPr/>
            </a:pPr>
            <a:endParaRPr lang="ca-ES" dirty="0">
              <a:ea typeface="ＭＳ Ｐゴシック" charset="0"/>
              <a:cs typeface="ＭＳ Ｐゴシック" charset="0"/>
            </a:endParaRPr>
          </a:p>
          <a:p>
            <a:pPr marL="285750" indent="-285750">
              <a:buFont typeface="Wingdings" charset="2"/>
              <a:buChar char="ü"/>
              <a:defRPr/>
            </a:pPr>
            <a:endParaRPr lang="ca-ES" dirty="0">
              <a:ea typeface="ＭＳ Ｐゴシック" charset="0"/>
              <a:cs typeface="ＭＳ Ｐゴシック" charset="0"/>
            </a:endParaRPr>
          </a:p>
          <a:p>
            <a:pPr marL="285750" indent="-285750">
              <a:buFont typeface="Wingdings" charset="2"/>
              <a:buChar char="ü"/>
              <a:defRPr/>
            </a:pPr>
            <a:endParaRPr lang="ca-ES" dirty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ca-ES" dirty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ca-ES" dirty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ca-ES" dirty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ca-ES" dirty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ca-ES" dirty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ca-ES" dirty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ca-ES" dirty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ca-ES" dirty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ca-ES" dirty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ca-ES" dirty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ca-E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8435" name="CuadroTexto 2"/>
          <p:cNvSpPr txBox="1">
            <a:spLocks noChangeArrowheads="1"/>
          </p:cNvSpPr>
          <p:nvPr/>
        </p:nvSpPr>
        <p:spPr bwMode="auto">
          <a:xfrm>
            <a:off x="1919289" y="2060576"/>
            <a:ext cx="8569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 altLang="ca-ES">
              <a:ea typeface="ＭＳ Ｐゴシック"/>
              <a:cs typeface="ＭＳ Ｐゴシック"/>
            </a:endParaRPr>
          </a:p>
          <a:p>
            <a:endParaRPr lang="es-ES" altLang="ca-ES">
              <a:ea typeface="ＭＳ Ｐゴシック"/>
              <a:cs typeface="ＭＳ Ｐゴシック"/>
            </a:endParaRPr>
          </a:p>
        </p:txBody>
      </p:sp>
      <p:sp>
        <p:nvSpPr>
          <p:cNvPr id="14341" name="CuadroTexto 1"/>
          <p:cNvSpPr txBox="1">
            <a:spLocks noChangeArrowheads="1"/>
          </p:cNvSpPr>
          <p:nvPr/>
        </p:nvSpPr>
        <p:spPr bwMode="auto">
          <a:xfrm>
            <a:off x="2424113" y="881064"/>
            <a:ext cx="6838950" cy="63896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800100" indent="-3429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06400">
              <a:lnSpc>
                <a:spcPct val="93000"/>
              </a:lnSpc>
              <a:buSzPct val="100000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  <a:tab pos="8535988" algn="l"/>
              </a:tabLst>
              <a:defRPr/>
            </a:pPr>
            <a:endParaRPr lang="ca-ES" altLang="es-ES" sz="1800" b="1" dirty="0">
              <a:solidFill>
                <a:schemeClr val="tx1"/>
              </a:solidFill>
              <a:latin typeface="Calibri" pitchFamily="34" charset="0"/>
              <a:cs typeface="Lucida Sans Unicode" pitchFamily="34" charset="0"/>
            </a:endParaRPr>
          </a:p>
          <a:p>
            <a:pPr algn="just" defTabSz="406400">
              <a:lnSpc>
                <a:spcPct val="93000"/>
              </a:lnSpc>
              <a:buSzPct val="100000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  <a:tab pos="8535988" algn="l"/>
              </a:tabLst>
              <a:defRPr/>
            </a:pPr>
            <a:endParaRPr lang="ca-ES" altLang="es-ES" sz="2100" dirty="0">
              <a:solidFill>
                <a:schemeClr val="tx1"/>
              </a:solidFill>
              <a:latin typeface="Calibri" pitchFamily="34" charset="0"/>
              <a:cs typeface="Lucida Sans Unicode" pitchFamily="34" charset="0"/>
            </a:endParaRPr>
          </a:p>
          <a:p>
            <a:pPr indent="-342900" algn="just" defTabSz="406400">
              <a:lnSpc>
                <a:spcPct val="93000"/>
              </a:lnSpc>
              <a:buClr>
                <a:srgbClr val="000000"/>
              </a:buClr>
              <a:buSzPct val="100000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  <a:tab pos="8535988" algn="l"/>
              </a:tabLst>
              <a:defRPr/>
            </a:pPr>
            <a:r>
              <a:rPr lang="ca-ES" sz="2000" dirty="0">
                <a:solidFill>
                  <a:schemeClr val="tx1"/>
                </a:solidFill>
                <a:latin typeface="Calibri" panose="020F0502020204030204" pitchFamily="34" charset="0"/>
                <a:hlinkClick r:id="rId2"/>
              </a:rPr>
              <a:t>Llei Orgànica 1/2004</a:t>
            </a:r>
            <a:r>
              <a:rPr lang="ca-ES" sz="2000" dirty="0">
                <a:solidFill>
                  <a:schemeClr val="tx1"/>
                </a:solidFill>
                <a:latin typeface="Calibri" panose="020F0502020204030204" pitchFamily="34" charset="0"/>
              </a:rPr>
              <a:t>, de 28 de desembre, de Mesures de Protecció Integral contra la Violència de Gènere, defineix la violència de gènere </a:t>
            </a:r>
          </a:p>
          <a:p>
            <a:pPr indent="-342900" algn="just" defTabSz="406400">
              <a:lnSpc>
                <a:spcPct val="93000"/>
              </a:lnSpc>
              <a:buClr>
                <a:srgbClr val="000000"/>
              </a:buClr>
              <a:buSzPct val="100000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  <a:tab pos="8535988" algn="l"/>
              </a:tabLst>
              <a:defRPr/>
            </a:pPr>
            <a:endParaRPr lang="ca-ES" sz="2000" i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 algn="just" defTabSz="406400">
              <a:lnSpc>
                <a:spcPct val="93000"/>
              </a:lnSpc>
              <a:buClr>
                <a:srgbClr val="000000"/>
              </a:buClr>
              <a:buSzPct val="100000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  <a:tab pos="8535988" algn="l"/>
              </a:tabLst>
              <a:defRPr/>
            </a:pPr>
            <a:r>
              <a:rPr lang="ca-ES" sz="1800" i="1" dirty="0">
                <a:solidFill>
                  <a:schemeClr val="tx1"/>
                </a:solidFill>
                <a:latin typeface="Calibri" panose="020F0502020204030204" pitchFamily="34" charset="0"/>
              </a:rPr>
              <a:t>"com a manifestació de la discriminació, la situació de desigualtat i les relacions de poder dels homes sobre les dones, s'exerceix sobre aquestes per part de qui siguin o hagin estat els seus cònjuges o </a:t>
            </a:r>
            <a:r>
              <a:rPr lang="ca-ES" sz="1800" i="1" dirty="0" err="1">
                <a:solidFill>
                  <a:schemeClr val="tx1"/>
                </a:solidFill>
                <a:latin typeface="Calibri" panose="020F0502020204030204" pitchFamily="34" charset="0"/>
              </a:rPr>
              <a:t>d'els</a:t>
            </a:r>
            <a:r>
              <a:rPr lang="ca-ES" sz="1800" i="1" dirty="0">
                <a:solidFill>
                  <a:schemeClr val="tx1"/>
                </a:solidFill>
                <a:latin typeface="Calibri" panose="020F0502020204030204" pitchFamily="34" charset="0"/>
              </a:rPr>
              <a:t> qui estiguin o hagin estat lligats a elles per relacions similars d'afectivitat, àdhuc sense convivència". Així mateix, s'indica que "comprèn tot acte de violència física i psicològica, incloses les agressions a la llibertat sexual, les amenaces, les coaccions o la privació arbitrària de llibertat".</a:t>
            </a:r>
          </a:p>
          <a:p>
            <a:pPr indent="-342900" algn="just" defTabSz="406400">
              <a:lnSpc>
                <a:spcPct val="93000"/>
              </a:lnSpc>
              <a:buClr>
                <a:srgbClr val="000000"/>
              </a:buClr>
              <a:buSzPct val="100000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  <a:tab pos="8535988" algn="l"/>
              </a:tabLst>
              <a:defRPr/>
            </a:pPr>
            <a:r>
              <a:rPr lang="ca-ES" sz="2000" b="1" dirty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ca-ES" sz="2000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ca-ES" sz="2000" b="1" dirty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ca-ES" sz="2000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ca-ES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S’entén la violència de gènere com aquella que exerceix un home sobre una dona en l'àmbit de la parella o ex-parella. </a:t>
            </a:r>
          </a:p>
          <a:p>
            <a:pPr indent="-342900" algn="just" defTabSz="406400">
              <a:lnSpc>
                <a:spcPct val="93000"/>
              </a:lnSpc>
              <a:buClr>
                <a:srgbClr val="000000"/>
              </a:buClr>
              <a:buSzPct val="100000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  <a:tab pos="8535988" algn="l"/>
              </a:tabLst>
              <a:defRPr/>
            </a:pPr>
            <a:endParaRPr lang="es-ES" sz="1800" dirty="0">
              <a:solidFill>
                <a:schemeClr val="tx1"/>
              </a:solidFill>
              <a:latin typeface="Calibri" panose="020F0502020204030204" pitchFamily="34" charset="0"/>
              <a:hlinkClick r:id="rId3"/>
            </a:endParaRPr>
          </a:p>
          <a:p>
            <a:pPr algn="just" defTabSz="406400">
              <a:lnSpc>
                <a:spcPct val="93000"/>
              </a:lnSpc>
              <a:buClr>
                <a:srgbClr val="000000"/>
              </a:buClr>
              <a:buSzPct val="100000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  <a:tab pos="8535988" algn="l"/>
              </a:tabLst>
              <a:defRPr/>
            </a:pPr>
            <a:endParaRPr lang="en-GB" altLang="es-ES" sz="16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Lucida Sans Unicode" pitchFamily="34" charset="0"/>
            </a:endParaRPr>
          </a:p>
          <a:p>
            <a:pPr marL="457200" lvl="1" indent="0" eaLnBrk="1" hangingPunct="1">
              <a:spcBef>
                <a:spcPct val="0"/>
              </a:spcBef>
              <a:buClrTx/>
              <a:buSzTx/>
              <a:buNone/>
              <a:defRPr/>
            </a:pPr>
            <a:endParaRPr lang="es-ES" altLang="ca-ES" sz="1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  <a:defRPr/>
            </a:pPr>
            <a:endParaRPr lang="es-ES" altLang="ca-ES" sz="1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2795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Título"/>
          <p:cNvSpPr>
            <a:spLocks noGrp="1"/>
          </p:cNvSpPr>
          <p:nvPr>
            <p:ph type="title" idx="4294967295"/>
          </p:nvPr>
        </p:nvSpPr>
        <p:spPr>
          <a:xfrm>
            <a:off x="3154364" y="-138113"/>
            <a:ext cx="6937375" cy="881063"/>
          </a:xfrm>
        </p:spPr>
        <p:txBody>
          <a:bodyPr/>
          <a:lstStyle/>
          <a:p>
            <a:pPr algn="r">
              <a:defRPr/>
            </a:pPr>
            <a:r>
              <a:rPr lang="ca-ES" sz="3200" b="1" dirty="0">
                <a:solidFill>
                  <a:srgbClr val="EB76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VIOLÈNCIA MASCLISTA</a:t>
            </a:r>
          </a:p>
        </p:txBody>
      </p:sp>
      <p:sp>
        <p:nvSpPr>
          <p:cNvPr id="16386" name="1 Rectángulo"/>
          <p:cNvSpPr>
            <a:spLocks noChangeArrowheads="1"/>
          </p:cNvSpPr>
          <p:nvPr/>
        </p:nvSpPr>
        <p:spPr bwMode="auto">
          <a:xfrm>
            <a:off x="1992314" y="1700213"/>
            <a:ext cx="8351837" cy="66786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285750" indent="-285750">
              <a:buFont typeface="Wingdings" charset="2"/>
              <a:buChar char="ü"/>
              <a:defRPr/>
            </a:pPr>
            <a:endParaRPr lang="ca-ES" dirty="0">
              <a:ea typeface="ＭＳ Ｐゴシック" charset="0"/>
              <a:cs typeface="ＭＳ Ｐゴシック" charset="0"/>
            </a:endParaRPr>
          </a:p>
          <a:p>
            <a:pPr marL="285750" indent="-285750">
              <a:buFont typeface="Wingdings" charset="2"/>
              <a:buChar char="ü"/>
              <a:defRPr/>
            </a:pPr>
            <a:endParaRPr lang="ca-ES" dirty="0">
              <a:ea typeface="ＭＳ Ｐゴシック" charset="0"/>
              <a:cs typeface="ＭＳ Ｐゴシック" charset="0"/>
            </a:endParaRPr>
          </a:p>
          <a:p>
            <a:pPr marL="285750" indent="-285750">
              <a:buFont typeface="Wingdings" charset="2"/>
              <a:buChar char="ü"/>
              <a:defRPr/>
            </a:pPr>
            <a:endParaRPr lang="ca-ES" dirty="0">
              <a:ea typeface="ＭＳ Ｐゴシック" charset="0"/>
              <a:cs typeface="ＭＳ Ｐゴシック" charset="0"/>
            </a:endParaRPr>
          </a:p>
          <a:p>
            <a:pPr marL="285750" indent="-285750">
              <a:buFont typeface="Wingdings" charset="2"/>
              <a:buChar char="ü"/>
              <a:defRPr/>
            </a:pPr>
            <a:endParaRPr lang="ca-ES" dirty="0">
              <a:ea typeface="ＭＳ Ｐゴシック" charset="0"/>
              <a:cs typeface="ＭＳ Ｐゴシック" charset="0"/>
            </a:endParaRPr>
          </a:p>
          <a:p>
            <a:pPr marL="285750" indent="-285750">
              <a:buFont typeface="Wingdings" charset="2"/>
              <a:buChar char="ü"/>
              <a:defRPr/>
            </a:pPr>
            <a:endParaRPr lang="ca-ES" dirty="0">
              <a:ea typeface="ＭＳ Ｐゴシック" charset="0"/>
              <a:cs typeface="ＭＳ Ｐゴシック" charset="0"/>
            </a:endParaRPr>
          </a:p>
          <a:p>
            <a:pPr marL="285750" indent="-285750">
              <a:buFont typeface="Wingdings" charset="2"/>
              <a:buChar char="ü"/>
              <a:defRPr/>
            </a:pPr>
            <a:endParaRPr lang="ca-ES" dirty="0">
              <a:ea typeface="ＭＳ Ｐゴシック" charset="0"/>
              <a:cs typeface="ＭＳ Ｐゴシック" charset="0"/>
            </a:endParaRPr>
          </a:p>
          <a:p>
            <a:pPr marL="285750" indent="-285750">
              <a:buFont typeface="Wingdings" charset="2"/>
              <a:buChar char="ü"/>
              <a:defRPr/>
            </a:pPr>
            <a:endParaRPr lang="ca-ES" dirty="0">
              <a:ea typeface="ＭＳ Ｐゴシック" charset="0"/>
              <a:cs typeface="ＭＳ Ｐゴシック" charset="0"/>
            </a:endParaRPr>
          </a:p>
          <a:p>
            <a:pPr marL="285750" indent="-285750">
              <a:buFont typeface="Wingdings" charset="2"/>
              <a:buChar char="ü"/>
              <a:defRPr/>
            </a:pPr>
            <a:endParaRPr lang="ca-ES" dirty="0">
              <a:ea typeface="ＭＳ Ｐゴシック" charset="0"/>
              <a:cs typeface="ＭＳ Ｐゴシック" charset="0"/>
            </a:endParaRPr>
          </a:p>
          <a:p>
            <a:pPr marL="285750" indent="-285750">
              <a:buFont typeface="Wingdings" charset="2"/>
              <a:buChar char="ü"/>
              <a:defRPr/>
            </a:pPr>
            <a:endParaRPr lang="ca-ES" dirty="0">
              <a:ea typeface="ＭＳ Ｐゴシック" charset="0"/>
              <a:cs typeface="ＭＳ Ｐゴシック" charset="0"/>
            </a:endParaRPr>
          </a:p>
          <a:p>
            <a:pPr marL="285750" indent="-285750">
              <a:buFont typeface="Wingdings" charset="2"/>
              <a:buChar char="ü"/>
              <a:defRPr/>
            </a:pPr>
            <a:endParaRPr lang="ca-ES" dirty="0">
              <a:ea typeface="ＭＳ Ｐゴシック" charset="0"/>
              <a:cs typeface="ＭＳ Ｐゴシック" charset="0"/>
            </a:endParaRPr>
          </a:p>
          <a:p>
            <a:pPr marL="285750" indent="-285750">
              <a:buFont typeface="Wingdings" charset="2"/>
              <a:buChar char="ü"/>
              <a:defRPr/>
            </a:pPr>
            <a:endParaRPr lang="ca-ES" dirty="0">
              <a:ea typeface="ＭＳ Ｐゴシック" charset="0"/>
              <a:cs typeface="ＭＳ Ｐゴシック" charset="0"/>
            </a:endParaRPr>
          </a:p>
          <a:p>
            <a:pPr marL="285750" indent="-285750">
              <a:buFont typeface="Wingdings" charset="2"/>
              <a:buChar char="ü"/>
              <a:defRPr/>
            </a:pPr>
            <a:endParaRPr lang="ca-ES" dirty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ca-ES" dirty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ca-ES" dirty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ca-ES" dirty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ca-ES" dirty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ca-ES" dirty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ca-ES" dirty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ca-ES" dirty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ca-ES" dirty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ca-ES" dirty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ca-ES" dirty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ca-E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9459" name="CuadroTexto 2"/>
          <p:cNvSpPr txBox="1">
            <a:spLocks noChangeArrowheads="1"/>
          </p:cNvSpPr>
          <p:nvPr/>
        </p:nvSpPr>
        <p:spPr bwMode="auto">
          <a:xfrm>
            <a:off x="1919289" y="2060576"/>
            <a:ext cx="8569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 altLang="ca-ES">
              <a:ea typeface="ＭＳ Ｐゴシック"/>
              <a:cs typeface="ＭＳ Ｐゴシック"/>
            </a:endParaRPr>
          </a:p>
          <a:p>
            <a:endParaRPr lang="es-ES" altLang="ca-ES">
              <a:ea typeface="ＭＳ Ｐゴシック"/>
              <a:cs typeface="ＭＳ Ｐゴシック"/>
            </a:endParaRPr>
          </a:p>
        </p:txBody>
      </p:sp>
      <p:sp>
        <p:nvSpPr>
          <p:cNvPr id="14341" name="CuadroTexto 1"/>
          <p:cNvSpPr txBox="1">
            <a:spLocks noChangeArrowheads="1"/>
          </p:cNvSpPr>
          <p:nvPr/>
        </p:nvSpPr>
        <p:spPr bwMode="auto">
          <a:xfrm>
            <a:off x="824248" y="377826"/>
            <a:ext cx="9664366" cy="704056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800100" indent="-3429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06400">
              <a:lnSpc>
                <a:spcPct val="93000"/>
              </a:lnSpc>
              <a:buSzPct val="100000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  <a:tab pos="8535988" algn="l"/>
              </a:tabLst>
              <a:defRPr/>
            </a:pPr>
            <a:endParaRPr lang="ca-ES" altLang="es-ES" sz="1800" b="1" dirty="0">
              <a:solidFill>
                <a:schemeClr val="tx1"/>
              </a:solidFill>
              <a:latin typeface="Calibri" pitchFamily="34" charset="0"/>
              <a:cs typeface="Lucida Sans Unicode" pitchFamily="34" charset="0"/>
            </a:endParaRPr>
          </a:p>
          <a:p>
            <a:pPr algn="just" defTabSz="406400">
              <a:lnSpc>
                <a:spcPct val="93000"/>
              </a:lnSpc>
              <a:buSzPct val="100000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  <a:tab pos="8535988" algn="l"/>
              </a:tabLst>
              <a:defRPr/>
            </a:pPr>
            <a:endParaRPr lang="ca-ES" altLang="es-ES" sz="2100" dirty="0">
              <a:solidFill>
                <a:schemeClr val="tx1"/>
              </a:solidFill>
              <a:latin typeface="Calibri" pitchFamily="34" charset="0"/>
              <a:cs typeface="Lucida Sans Unicode" pitchFamily="34" charset="0"/>
            </a:endParaRPr>
          </a:p>
          <a:p>
            <a:pPr indent="-342900" algn="just" defTabSz="406400">
              <a:lnSpc>
                <a:spcPct val="93000"/>
              </a:lnSpc>
              <a:buClr>
                <a:srgbClr val="000000"/>
              </a:buClr>
              <a:buSzPct val="100000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  <a:tab pos="8535988" algn="l"/>
              </a:tabLst>
              <a:defRPr/>
            </a:pPr>
            <a:r>
              <a:rPr lang="ca-ES" sz="1800" dirty="0">
                <a:solidFill>
                  <a:schemeClr val="tx1"/>
                </a:solidFill>
                <a:latin typeface="Calibri" panose="020F0502020204030204" pitchFamily="34" charset="0"/>
                <a:hlinkClick r:id="rId2"/>
              </a:rPr>
              <a:t>Llei 5/2008</a:t>
            </a:r>
            <a:r>
              <a:rPr lang="ca-ES" sz="1800" dirty="0">
                <a:solidFill>
                  <a:schemeClr val="tx1"/>
                </a:solidFill>
                <a:latin typeface="Calibri" panose="020F0502020204030204" pitchFamily="34" charset="0"/>
              </a:rPr>
              <a:t>, de 24 d'abril, del dret de les dones a eradicar la violència masclista, defineix la violència com:</a:t>
            </a:r>
          </a:p>
          <a:p>
            <a:pPr indent="-342900" algn="just" defTabSz="406400">
              <a:lnSpc>
                <a:spcPct val="93000"/>
              </a:lnSpc>
              <a:buClr>
                <a:srgbClr val="000000"/>
              </a:buClr>
              <a:buSzPct val="100000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  <a:tab pos="8535988" algn="l"/>
              </a:tabLst>
              <a:defRPr/>
            </a:pPr>
            <a:endParaRPr lang="ca-ES" sz="1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 algn="just" defTabSz="406400">
              <a:lnSpc>
                <a:spcPct val="93000"/>
              </a:lnSpc>
              <a:buClr>
                <a:srgbClr val="000000"/>
              </a:buClr>
              <a:buSzPct val="100000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  <a:tab pos="8535988" algn="l"/>
              </a:tabLst>
              <a:defRPr/>
            </a:pPr>
            <a:r>
              <a:rPr lang="ca-ES" altLang="es-ES" sz="1800" i="1" dirty="0">
                <a:solidFill>
                  <a:schemeClr val="tx1"/>
                </a:solidFill>
                <a:latin typeface="Calibri" panose="020F0502020204030204" pitchFamily="34" charset="0"/>
              </a:rPr>
              <a:t>“Violència que s’exerceix contra les dones com a manifestació de la discriminació i de la situació de desigualtat en el marc d’un sistema de relacions de poder dels homes sobre les dones”. </a:t>
            </a:r>
          </a:p>
          <a:p>
            <a:pPr indent="-342900" algn="just" defTabSz="406400">
              <a:lnSpc>
                <a:spcPct val="93000"/>
              </a:lnSpc>
              <a:buClr>
                <a:srgbClr val="000000"/>
              </a:buClr>
              <a:buSzPct val="100000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  <a:tab pos="8535988" algn="l"/>
              </a:tabLst>
              <a:defRPr/>
            </a:pPr>
            <a:endParaRPr lang="ca-ES" sz="1800" dirty="0">
              <a:solidFill>
                <a:schemeClr val="tx1"/>
              </a:solidFill>
              <a:latin typeface="Calibri" panose="020F0502020204030204" pitchFamily="34" charset="0"/>
              <a:hlinkClick r:id="rId2"/>
            </a:endParaRPr>
          </a:p>
          <a:p>
            <a:pPr algn="ctr" defTabSz="406400">
              <a:lnSpc>
                <a:spcPct val="93000"/>
              </a:lnSpc>
              <a:buSzPct val="100000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  <a:tab pos="8535988" algn="l"/>
              </a:tabLst>
              <a:defRPr/>
            </a:pPr>
            <a:endParaRPr lang="ca-ES" sz="1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ca-ES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 Formes de violència masclista</a:t>
            </a:r>
          </a:p>
          <a:p>
            <a:pPr lvl="1">
              <a:defRPr/>
            </a:pPr>
            <a:r>
              <a:rPr lang="ca-ES" sz="1600" dirty="0" smtClean="0">
                <a:solidFill>
                  <a:schemeClr val="tx1"/>
                </a:solidFill>
                <a:latin typeface="Calibri" pitchFamily="34" charset="0"/>
                <a:cs typeface="Lucida Sans Unicode" pitchFamily="34" charset="0"/>
              </a:rPr>
              <a:t>Violència física:</a:t>
            </a:r>
          </a:p>
          <a:p>
            <a:pPr lvl="1">
              <a:defRPr/>
            </a:pPr>
            <a:r>
              <a:rPr lang="ca-ES" sz="1600" dirty="0" smtClean="0">
                <a:solidFill>
                  <a:schemeClr val="tx1"/>
                </a:solidFill>
                <a:latin typeface="Calibri" pitchFamily="34" charset="0"/>
                <a:cs typeface="Lucida Sans Unicode" pitchFamily="34" charset="0"/>
              </a:rPr>
              <a:t>Violència psicològica</a:t>
            </a:r>
          </a:p>
          <a:p>
            <a:pPr lvl="1">
              <a:defRPr/>
            </a:pPr>
            <a:r>
              <a:rPr lang="ca-ES" sz="1600" dirty="0" smtClean="0">
                <a:solidFill>
                  <a:schemeClr val="tx1"/>
                </a:solidFill>
                <a:latin typeface="Calibri" pitchFamily="34" charset="0"/>
                <a:cs typeface="Lucida Sans Unicode" pitchFamily="34" charset="0"/>
              </a:rPr>
              <a:t>Violència sexual i abusos sexuals</a:t>
            </a:r>
          </a:p>
          <a:p>
            <a:pPr lvl="1">
              <a:defRPr/>
            </a:pPr>
            <a:r>
              <a:rPr lang="ca-ES" sz="1600" dirty="0" smtClean="0">
                <a:solidFill>
                  <a:schemeClr val="tx1"/>
                </a:solidFill>
                <a:latin typeface="Calibri" pitchFamily="34" charset="0"/>
                <a:cs typeface="Lucida Sans Unicode" pitchFamily="34" charset="0"/>
              </a:rPr>
              <a:t>Violència econòmica</a:t>
            </a:r>
          </a:p>
          <a:p>
            <a:pPr>
              <a:defRPr/>
            </a:pPr>
            <a:endParaRPr lang="ca-ES" sz="1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ca-ES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  Àmbits de la violència masclista</a:t>
            </a:r>
          </a:p>
          <a:p>
            <a:pPr lvl="1">
              <a:defRPr/>
            </a:pPr>
            <a:r>
              <a:rPr lang="ca-ES" sz="1600" dirty="0">
                <a:solidFill>
                  <a:schemeClr val="tx1"/>
                </a:solidFill>
                <a:latin typeface="Calibri" panose="020F0502020204030204" pitchFamily="34" charset="0"/>
              </a:rPr>
              <a:t>Àmbit de la parella</a:t>
            </a:r>
          </a:p>
          <a:p>
            <a:pPr lvl="1">
              <a:defRPr/>
            </a:pPr>
            <a:r>
              <a:rPr lang="ca-ES" sz="1600" dirty="0">
                <a:solidFill>
                  <a:schemeClr val="tx1"/>
                </a:solidFill>
                <a:latin typeface="Calibri" panose="020F0502020204030204" pitchFamily="34" charset="0"/>
              </a:rPr>
              <a:t>Àmbit familiar</a:t>
            </a:r>
          </a:p>
          <a:p>
            <a:pPr lvl="1">
              <a:defRPr/>
            </a:pPr>
            <a:r>
              <a:rPr lang="ca-ES" sz="1600" dirty="0">
                <a:solidFill>
                  <a:schemeClr val="tx1"/>
                </a:solidFill>
                <a:latin typeface="Calibri" panose="020F0502020204030204" pitchFamily="34" charset="0"/>
              </a:rPr>
              <a:t>Àmbit laboral</a:t>
            </a:r>
          </a:p>
          <a:p>
            <a:pPr lvl="1">
              <a:defRPr/>
            </a:pPr>
            <a:r>
              <a:rPr lang="ca-ES" sz="1600" dirty="0">
                <a:solidFill>
                  <a:schemeClr val="tx1"/>
                </a:solidFill>
                <a:latin typeface="Calibri" panose="020F0502020204030204" pitchFamily="34" charset="0"/>
              </a:rPr>
              <a:t>Àmbit social o comunitari</a:t>
            </a:r>
          </a:p>
          <a:p>
            <a:pPr algn="just" defTabSz="406400">
              <a:lnSpc>
                <a:spcPct val="93000"/>
              </a:lnSpc>
              <a:buClr>
                <a:srgbClr val="000000"/>
              </a:buClr>
              <a:buSzPct val="100000"/>
              <a:buNone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  <a:tab pos="8535988" algn="l"/>
              </a:tabLst>
              <a:defRPr/>
            </a:pPr>
            <a:endParaRPr lang="en-GB" altLang="es-ES" sz="16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Lucida Sans Unicode" pitchFamily="34" charset="0"/>
            </a:endParaRPr>
          </a:p>
          <a:p>
            <a:pPr marL="457200" lvl="1" indent="0" eaLnBrk="1" hangingPunct="1">
              <a:spcBef>
                <a:spcPct val="0"/>
              </a:spcBef>
              <a:buClrTx/>
              <a:buSzTx/>
              <a:buNone/>
              <a:defRPr/>
            </a:pPr>
            <a:endParaRPr lang="es-ES" altLang="ca-ES" sz="1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  <a:defRPr/>
            </a:pPr>
            <a:endParaRPr lang="es-ES" altLang="ca-ES" sz="1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0255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1415257" y="-51596"/>
            <a:ext cx="8999538" cy="1052513"/>
          </a:xfrm>
        </p:spPr>
        <p:txBody>
          <a:bodyPr>
            <a:normAutofit/>
          </a:bodyPr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altLang="es-ES" sz="3200" b="1" dirty="0">
                <a:solidFill>
                  <a:srgbClr val="8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VIOLÈNCIES DE GÈNERE</a:t>
            </a:r>
          </a:p>
        </p:txBody>
      </p:sp>
      <p:sp>
        <p:nvSpPr>
          <p:cNvPr id="45059" name="Text Box 7"/>
          <p:cNvSpPr txBox="1">
            <a:spLocks noChangeArrowheads="1"/>
          </p:cNvSpPr>
          <p:nvPr/>
        </p:nvSpPr>
        <p:spPr bwMode="auto">
          <a:xfrm>
            <a:off x="1811339" y="1460501"/>
            <a:ext cx="8207375" cy="2440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SzPct val="100000"/>
            </a:pPr>
            <a:endParaRPr lang="ca-ES" altLang="es-ES" sz="2400" b="1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eaLnBrk="1" hangingPunct="1">
              <a:buSzPct val="100000"/>
            </a:pPr>
            <a:endParaRPr lang="ca-ES" altLang="es-ES" sz="220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eaLnBrk="1" hangingPunct="1">
              <a:buSzPct val="100000"/>
            </a:pPr>
            <a:endParaRPr lang="ca-ES" altLang="es-ES" sz="2200">
              <a:solidFill>
                <a:srgbClr val="000000"/>
              </a:solidFill>
            </a:endParaRPr>
          </a:p>
          <a:p>
            <a:pPr eaLnBrk="1" hangingPunct="1">
              <a:buSzPct val="100000"/>
            </a:pPr>
            <a:endParaRPr lang="ca-ES" altLang="es-ES" sz="2200">
              <a:solidFill>
                <a:srgbClr val="000000"/>
              </a:solidFill>
            </a:endParaRPr>
          </a:p>
          <a:p>
            <a:pPr eaLnBrk="1" hangingPunct="1">
              <a:buSzPct val="100000"/>
            </a:pPr>
            <a:endParaRPr lang="ca-ES" altLang="es-ES" sz="2200">
              <a:solidFill>
                <a:srgbClr val="000000"/>
              </a:solidFill>
            </a:endParaRPr>
          </a:p>
          <a:p>
            <a:pPr algn="just" eaLnBrk="1" hangingPunct="1">
              <a:buSzPct val="100000"/>
            </a:pPr>
            <a:endParaRPr lang="ca-ES" altLang="es-ES" sz="240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58000"/>
              </a:lnSpc>
              <a:spcBef>
                <a:spcPts val="288"/>
              </a:spcBef>
              <a:spcAft>
                <a:spcPts val="288"/>
              </a:spcAft>
              <a:buSzPct val="45000"/>
            </a:pPr>
            <a:endParaRPr lang="ca-ES" altLang="es-ES" sz="2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914995" y="1202923"/>
            <a:ext cx="10000061" cy="710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ca-ES" altLang="es-ES" sz="2000" b="1" dirty="0">
                <a:latin typeface="Calibri" panose="020F0502020204030204" pitchFamily="34" charset="0"/>
              </a:rPr>
              <a:t>Són Violències </a:t>
            </a:r>
            <a:r>
              <a:rPr lang="es-ES" altLang="es-ES" sz="2000" b="1" dirty="0" err="1">
                <a:latin typeface="Calibri" panose="020F0502020204030204" pitchFamily="34" charset="0"/>
              </a:rPr>
              <a:t>basades</a:t>
            </a:r>
            <a:r>
              <a:rPr lang="es-ES" altLang="es-ES" sz="2000" b="1" dirty="0">
                <a:latin typeface="Calibri" panose="020F0502020204030204" pitchFamily="34" charset="0"/>
              </a:rPr>
              <a:t> en el</a:t>
            </a:r>
            <a:r>
              <a:rPr lang="ca-ES" altLang="es-ES" sz="2000" b="1" dirty="0">
                <a:latin typeface="Calibri" panose="020F0502020204030204" pitchFamily="34" charset="0"/>
              </a:rPr>
              <a:t> gènere</a:t>
            </a:r>
            <a:r>
              <a:rPr lang="ca-ES" altLang="es-ES" sz="2000" b="1" dirty="0" smtClean="0">
                <a:latin typeface="Calibri" panose="020F0502020204030204" pitchFamily="34" charset="0"/>
              </a:rPr>
              <a:t>:</a:t>
            </a:r>
          </a:p>
          <a:p>
            <a:pPr algn="just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ca-ES" altLang="es-ES" sz="2000" b="1" dirty="0"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ca-ES" altLang="es-ES" sz="2000" dirty="0">
              <a:latin typeface="Calibri" panose="020F0502020204030204" pitchFamily="34" charset="0"/>
            </a:endParaRPr>
          </a:p>
          <a:p>
            <a:pPr marL="342900" indent="-342900" algn="just">
              <a:lnSpc>
                <a:spcPct val="93000"/>
              </a:lnSpc>
              <a:buClr>
                <a:srgbClr val="808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a-ES" altLang="es-ES" sz="2000" dirty="0">
                <a:latin typeface="Calibri" panose="020F0502020204030204" pitchFamily="34" charset="0"/>
              </a:rPr>
              <a:t>Violència </a:t>
            </a:r>
            <a:r>
              <a:rPr lang="ca-ES" altLang="es-ES" sz="2000" b="1" dirty="0">
                <a:latin typeface="Calibri" panose="020F0502020204030204" pitchFamily="34" charset="0"/>
              </a:rPr>
              <a:t>masclista:</a:t>
            </a:r>
            <a:r>
              <a:rPr lang="en-GB" altLang="es-ES" sz="2000" dirty="0">
                <a:latin typeface="Calibri" panose="020F0502020204030204" pitchFamily="34" charset="0"/>
              </a:rPr>
              <a:t> </a:t>
            </a:r>
            <a:r>
              <a:rPr lang="en-GB" altLang="es-ES" sz="2000" dirty="0" err="1">
                <a:latin typeface="Calibri" panose="020F0502020204030204" pitchFamily="34" charset="0"/>
              </a:rPr>
              <a:t>violè</a:t>
            </a:r>
            <a:r>
              <a:rPr lang="es-ES" altLang="es-ES" sz="2000" dirty="0" err="1">
                <a:latin typeface="Calibri" panose="020F0502020204030204" pitchFamily="34" charset="0"/>
              </a:rPr>
              <a:t>ncia</a:t>
            </a:r>
            <a:r>
              <a:rPr lang="es-ES" altLang="es-ES" sz="2000" dirty="0">
                <a:latin typeface="Calibri" panose="020F0502020204030204" pitchFamily="34" charset="0"/>
              </a:rPr>
              <a:t> que </a:t>
            </a:r>
            <a:r>
              <a:rPr lang="es-ES" altLang="es-ES" sz="2000" dirty="0" err="1">
                <a:latin typeface="Calibri" panose="020F0502020204030204" pitchFamily="34" charset="0"/>
              </a:rPr>
              <a:t>s’exerceix</a:t>
            </a:r>
            <a:r>
              <a:rPr lang="es-ES" altLang="es-ES" sz="2000" dirty="0">
                <a:latin typeface="Calibri" panose="020F0502020204030204" pitchFamily="34" charset="0"/>
              </a:rPr>
              <a:t> contra les dones </a:t>
            </a:r>
            <a:r>
              <a:rPr lang="es-ES" altLang="es-ES" sz="2000" dirty="0" err="1">
                <a:latin typeface="Calibri" panose="020F0502020204030204" pitchFamily="34" charset="0"/>
              </a:rPr>
              <a:t>com</a:t>
            </a:r>
            <a:r>
              <a:rPr lang="es-ES" altLang="es-ES" sz="2000" dirty="0">
                <a:latin typeface="Calibri" panose="020F0502020204030204" pitchFamily="34" charset="0"/>
              </a:rPr>
              <a:t> a </a:t>
            </a:r>
            <a:r>
              <a:rPr lang="es-ES" altLang="es-ES" sz="2000" dirty="0" err="1">
                <a:latin typeface="Calibri" panose="020F0502020204030204" pitchFamily="34" charset="0"/>
              </a:rPr>
              <a:t>manifestació</a:t>
            </a:r>
            <a:r>
              <a:rPr lang="es-ES" altLang="es-ES" sz="2000" dirty="0">
                <a:latin typeface="Calibri" panose="020F0502020204030204" pitchFamily="34" charset="0"/>
              </a:rPr>
              <a:t> de la </a:t>
            </a:r>
            <a:r>
              <a:rPr lang="es-ES" altLang="es-ES" sz="2000" dirty="0" err="1">
                <a:latin typeface="Calibri" panose="020F0502020204030204" pitchFamily="34" charset="0"/>
              </a:rPr>
              <a:t>discriminació</a:t>
            </a:r>
            <a:r>
              <a:rPr lang="es-ES" altLang="es-ES" sz="2000" dirty="0">
                <a:latin typeface="Calibri" panose="020F0502020204030204" pitchFamily="34" charset="0"/>
              </a:rPr>
              <a:t> i de la </a:t>
            </a:r>
            <a:r>
              <a:rPr lang="es-ES" altLang="es-ES" sz="2000" dirty="0" err="1">
                <a:latin typeface="Calibri" panose="020F0502020204030204" pitchFamily="34" charset="0"/>
              </a:rPr>
              <a:t>situació</a:t>
            </a:r>
            <a:r>
              <a:rPr lang="es-ES" altLang="es-ES" sz="2000" dirty="0">
                <a:latin typeface="Calibri" panose="020F0502020204030204" pitchFamily="34" charset="0"/>
              </a:rPr>
              <a:t> de </a:t>
            </a:r>
            <a:r>
              <a:rPr lang="es-ES" altLang="es-ES" sz="2000" dirty="0" err="1">
                <a:latin typeface="Calibri" panose="020F0502020204030204" pitchFamily="34" charset="0"/>
              </a:rPr>
              <a:t>desigualtat</a:t>
            </a:r>
            <a:r>
              <a:rPr lang="es-ES" altLang="es-ES" sz="2000" dirty="0">
                <a:latin typeface="Calibri" panose="020F0502020204030204" pitchFamily="34" charset="0"/>
              </a:rPr>
              <a:t> en el </a:t>
            </a:r>
            <a:r>
              <a:rPr lang="es-ES" altLang="es-ES" sz="2000" dirty="0" err="1">
                <a:latin typeface="Calibri" panose="020F0502020204030204" pitchFamily="34" charset="0"/>
              </a:rPr>
              <a:t>marc</a:t>
            </a:r>
            <a:r>
              <a:rPr lang="es-ES" altLang="es-ES" sz="2000" dirty="0">
                <a:latin typeface="Calibri" panose="020F0502020204030204" pitchFamily="34" charset="0"/>
              </a:rPr>
              <a:t> </a:t>
            </a:r>
            <a:r>
              <a:rPr lang="es-ES" altLang="es-ES" sz="2000" dirty="0" err="1">
                <a:latin typeface="Calibri" panose="020F0502020204030204" pitchFamily="34" charset="0"/>
              </a:rPr>
              <a:t>d’un</a:t>
            </a:r>
            <a:r>
              <a:rPr lang="es-ES" altLang="es-ES" sz="2000" dirty="0">
                <a:latin typeface="Calibri" panose="020F0502020204030204" pitchFamily="34" charset="0"/>
              </a:rPr>
              <a:t> sistema de </a:t>
            </a:r>
            <a:r>
              <a:rPr lang="es-ES" altLang="es-ES" sz="2000" dirty="0" err="1">
                <a:latin typeface="Calibri" panose="020F0502020204030204" pitchFamily="34" charset="0"/>
              </a:rPr>
              <a:t>relacions</a:t>
            </a:r>
            <a:r>
              <a:rPr lang="es-ES" altLang="es-ES" sz="2000" dirty="0">
                <a:latin typeface="Calibri" panose="020F0502020204030204" pitchFamily="34" charset="0"/>
              </a:rPr>
              <a:t> de poder </a:t>
            </a:r>
            <a:r>
              <a:rPr lang="es-ES" altLang="es-ES" sz="2000" dirty="0" err="1">
                <a:latin typeface="Calibri" panose="020F0502020204030204" pitchFamily="34" charset="0"/>
              </a:rPr>
              <a:t>dels</a:t>
            </a:r>
            <a:r>
              <a:rPr lang="es-ES" altLang="es-ES" sz="2000" dirty="0">
                <a:latin typeface="Calibri" panose="020F0502020204030204" pitchFamily="34" charset="0"/>
              </a:rPr>
              <a:t> </a:t>
            </a:r>
            <a:r>
              <a:rPr lang="es-ES" altLang="es-ES" sz="2000" dirty="0" err="1">
                <a:latin typeface="Calibri" panose="020F0502020204030204" pitchFamily="34" charset="0"/>
              </a:rPr>
              <a:t>homes</a:t>
            </a:r>
            <a:r>
              <a:rPr lang="es-ES" altLang="es-ES" sz="2000" dirty="0">
                <a:latin typeface="Calibri" panose="020F0502020204030204" pitchFamily="34" charset="0"/>
              </a:rPr>
              <a:t> sobre les dones</a:t>
            </a:r>
            <a:r>
              <a:rPr lang="es-ES" altLang="es-ES" sz="2000" dirty="0" smtClean="0">
                <a:latin typeface="Calibri" panose="020F0502020204030204" pitchFamily="34" charset="0"/>
              </a:rPr>
              <a:t>.</a:t>
            </a:r>
          </a:p>
          <a:p>
            <a:pPr marL="342900" indent="-342900" algn="just">
              <a:lnSpc>
                <a:spcPct val="93000"/>
              </a:lnSpc>
              <a:buClr>
                <a:srgbClr val="808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s-ES" altLang="es-ES" sz="2000" dirty="0" smtClean="0">
              <a:latin typeface="Calibri" panose="020F0502020204030204" pitchFamily="34" charset="0"/>
            </a:endParaRPr>
          </a:p>
          <a:p>
            <a:pPr marL="342900" indent="-342900" algn="just">
              <a:lnSpc>
                <a:spcPct val="93000"/>
              </a:lnSpc>
              <a:buClr>
                <a:srgbClr val="808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s-ES" altLang="es-ES" sz="2000" dirty="0">
              <a:latin typeface="Calibri" panose="020F0502020204030204" pitchFamily="34" charset="0"/>
            </a:endParaRPr>
          </a:p>
          <a:p>
            <a:pPr marL="342900" indent="-342900" algn="just" eaLnBrk="1" hangingPunct="1">
              <a:lnSpc>
                <a:spcPct val="93000"/>
              </a:lnSpc>
              <a:buClr>
                <a:srgbClr val="808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a-ES" altLang="es-ES" sz="2000" dirty="0" smtClean="0">
                <a:latin typeface="Calibri" panose="020F0502020204030204" pitchFamily="34" charset="0"/>
              </a:rPr>
              <a:t>Violència </a:t>
            </a:r>
            <a:r>
              <a:rPr lang="ca-ES" altLang="es-ES" sz="2000" dirty="0">
                <a:latin typeface="Calibri" panose="020F0502020204030204" pitchFamily="34" charset="0"/>
              </a:rPr>
              <a:t>per </a:t>
            </a:r>
            <a:r>
              <a:rPr lang="ca-ES" altLang="es-ES" sz="2000" b="1" dirty="0">
                <a:latin typeface="Calibri" panose="020F0502020204030204" pitchFamily="34" charset="0"/>
              </a:rPr>
              <a:t>preferència sexual</a:t>
            </a:r>
            <a:r>
              <a:rPr lang="ca-ES" altLang="es-ES" sz="2000" dirty="0">
                <a:latin typeface="Calibri" panose="020F0502020204030204" pitchFamily="34" charset="0"/>
              </a:rPr>
              <a:t>: Dirigida a aquelles persones que no s'adeqüen a la norma heterosexual (lesbofòbia i homofòbia)</a:t>
            </a:r>
          </a:p>
          <a:p>
            <a:pPr marL="342900" indent="-342900" algn="just" eaLnBrk="1" hangingPunct="1">
              <a:lnSpc>
                <a:spcPct val="93000"/>
              </a:lnSpc>
              <a:buClr>
                <a:srgbClr val="808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ca-ES" altLang="es-ES" sz="2000" dirty="0">
              <a:latin typeface="Calibri" panose="020F0502020204030204" pitchFamily="34" charset="0"/>
            </a:endParaRPr>
          </a:p>
          <a:p>
            <a:pPr marL="342900" indent="-342900" algn="just" eaLnBrk="1" hangingPunct="1">
              <a:lnSpc>
                <a:spcPct val="93000"/>
              </a:lnSpc>
              <a:buClr>
                <a:srgbClr val="808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ca-ES" altLang="es-ES" sz="2000" dirty="0">
              <a:latin typeface="Calibri" panose="020F0502020204030204" pitchFamily="34" charset="0"/>
            </a:endParaRPr>
          </a:p>
          <a:p>
            <a:pPr marL="342900" indent="-342900" algn="just" eaLnBrk="1" hangingPunct="1">
              <a:lnSpc>
                <a:spcPct val="93000"/>
              </a:lnSpc>
              <a:buClr>
                <a:srgbClr val="808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a-ES" altLang="es-ES" sz="2000" dirty="0">
                <a:latin typeface="Calibri" panose="020F0502020204030204" pitchFamily="34" charset="0"/>
              </a:rPr>
              <a:t>Violència per </a:t>
            </a:r>
            <a:r>
              <a:rPr lang="ca-ES" altLang="es-ES" sz="2000" b="1" dirty="0">
                <a:latin typeface="Calibri" panose="020F0502020204030204" pitchFamily="34" charset="0"/>
              </a:rPr>
              <a:t>diversitat de gènere</a:t>
            </a:r>
            <a:r>
              <a:rPr lang="ca-ES" altLang="es-ES" sz="2000" dirty="0">
                <a:latin typeface="Calibri" panose="020F0502020204030204" pitchFamily="34" charset="0"/>
              </a:rPr>
              <a:t>: Dirigida a aquelles persones on la seva identitat de gènere no es correspon amb el sexe de naixement (transfòbia</a:t>
            </a:r>
            <a:r>
              <a:rPr lang="ca-ES" altLang="es-ES" sz="2000" dirty="0" smtClean="0">
                <a:latin typeface="Calibri" panose="020F0502020204030204" pitchFamily="34" charset="0"/>
              </a:rPr>
              <a:t>)</a:t>
            </a:r>
            <a:endParaRPr lang="ca-ES" altLang="es-ES" sz="2000" dirty="0"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Char char="•"/>
              <a:defRPr/>
            </a:pPr>
            <a:endParaRPr lang="en-GB" altLang="es-ES" sz="2000" dirty="0"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GB" altLang="es-ES" sz="2000" dirty="0"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es-E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+ Les </a:t>
            </a:r>
            <a:r>
              <a:rPr lang="en-GB" altLang="es-ES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violències</a:t>
            </a:r>
            <a:r>
              <a:rPr lang="en-GB" altLang="es-E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de </a:t>
            </a:r>
            <a:r>
              <a:rPr lang="en-GB" altLang="es-ES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gènere</a:t>
            </a:r>
            <a:r>
              <a:rPr lang="en-GB" altLang="es-E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GB" altLang="es-ES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mai</a:t>
            </a:r>
            <a:r>
              <a:rPr lang="en-GB" altLang="es-E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GB" altLang="es-ES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són</a:t>
            </a:r>
            <a:r>
              <a:rPr lang="en-GB" altLang="es-E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GB" altLang="es-ES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fets</a:t>
            </a:r>
            <a:r>
              <a:rPr lang="en-GB" altLang="es-E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GB" altLang="es-ES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aïllats</a:t>
            </a:r>
            <a:r>
              <a:rPr lang="en-GB" altLang="es-E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GB" altLang="es-ES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i</a:t>
            </a:r>
            <a:r>
              <a:rPr lang="en-GB" altLang="es-E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GB" altLang="es-ES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privats</a:t>
            </a:r>
            <a:endParaRPr lang="en-GB" altLang="es-ES" sz="2000" b="1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 algn="just" eaLnBrk="1" hangingPunct="1">
              <a:buSzPct val="100000"/>
              <a:defRPr/>
            </a:pPr>
            <a:endParaRPr lang="ca-ES" alt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026" y="283368"/>
            <a:ext cx="286535" cy="45005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379077" y="2444880"/>
            <a:ext cx="5257800" cy="36804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08" y="6615536"/>
            <a:ext cx="5092979" cy="18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75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088156" y="141588"/>
            <a:ext cx="7467600" cy="1143000"/>
          </a:xfrm>
        </p:spPr>
        <p:txBody>
          <a:bodyPr/>
          <a:lstStyle/>
          <a:p>
            <a:pPr algn="r">
              <a:defRPr/>
            </a:pPr>
            <a:r>
              <a:rPr lang="es-ES" altLang="ca-ES" sz="3200" b="1" dirty="0">
                <a:solidFill>
                  <a:srgbClr val="8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MITES DE L’AMOR ROMÀNTIC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8584" y="1196976"/>
            <a:ext cx="9967783" cy="5063781"/>
          </a:xfrm>
        </p:spPr>
        <p:txBody>
          <a:bodyPr>
            <a:normAutofit/>
          </a:bodyPr>
          <a:lstStyle/>
          <a:p>
            <a:pPr>
              <a:buClr>
                <a:srgbClr val="808000"/>
              </a:buClr>
              <a:defRPr/>
            </a:pPr>
            <a:r>
              <a:rPr lang="es-ES" altLang="ca-ES" dirty="0" err="1" smtClean="0">
                <a:latin typeface="Calibri" panose="020F0502020204030204" pitchFamily="34" charset="0"/>
              </a:rPr>
              <a:t>Diferents</a:t>
            </a:r>
            <a:r>
              <a:rPr lang="es-ES" altLang="ca-ES" dirty="0" smtClean="0">
                <a:latin typeface="Calibri" panose="020F0502020204030204" pitchFamily="34" charset="0"/>
              </a:rPr>
              <a:t> per a </a:t>
            </a:r>
            <a:r>
              <a:rPr lang="es-ES" altLang="ca-ES" dirty="0" err="1" smtClean="0">
                <a:latin typeface="Calibri" panose="020F0502020204030204" pitchFamily="34" charset="0"/>
              </a:rPr>
              <a:t>noies</a:t>
            </a:r>
            <a:r>
              <a:rPr lang="es-ES" altLang="ca-ES" dirty="0" smtClean="0">
                <a:latin typeface="Calibri" panose="020F0502020204030204" pitchFamily="34" charset="0"/>
              </a:rPr>
              <a:t> que per a </a:t>
            </a:r>
            <a:r>
              <a:rPr lang="es-ES" altLang="ca-ES" dirty="0" err="1" smtClean="0">
                <a:latin typeface="Calibri" panose="020F0502020204030204" pitchFamily="34" charset="0"/>
              </a:rPr>
              <a:t>nois</a:t>
            </a:r>
            <a:endParaRPr lang="es-ES" altLang="ca-ES" b="1" dirty="0">
              <a:latin typeface="Calibri" panose="020F0502020204030204" pitchFamily="34" charset="0"/>
            </a:endParaRPr>
          </a:p>
          <a:p>
            <a:pPr>
              <a:buClr>
                <a:srgbClr val="808000"/>
              </a:buClr>
              <a:defRPr/>
            </a:pPr>
            <a:endParaRPr lang="es-ES" altLang="ca-ES" dirty="0">
              <a:latin typeface="Calibri" panose="020F0502020204030204" pitchFamily="34" charset="0"/>
            </a:endParaRPr>
          </a:p>
          <a:p>
            <a:pPr>
              <a:buClr>
                <a:srgbClr val="808000"/>
              </a:buClr>
              <a:defRPr/>
            </a:pPr>
            <a:r>
              <a:rPr lang="es-ES" altLang="ca-ES" b="1" dirty="0">
                <a:latin typeface="Calibri" panose="020F0502020204030204" pitchFamily="34" charset="0"/>
              </a:rPr>
              <a:t>Les </a:t>
            </a:r>
            <a:r>
              <a:rPr lang="es-ES" altLang="ca-ES" b="1" dirty="0" err="1">
                <a:latin typeface="Calibri" panose="020F0502020204030204" pitchFamily="34" charset="0"/>
              </a:rPr>
              <a:t>gelosies</a:t>
            </a:r>
            <a:r>
              <a:rPr lang="es-ES" altLang="ca-ES" b="1" dirty="0">
                <a:latin typeface="Calibri" panose="020F0502020204030204" pitchFamily="34" charset="0"/>
              </a:rPr>
              <a:t> </a:t>
            </a:r>
            <a:r>
              <a:rPr lang="es-ES" altLang="ca-ES" dirty="0" err="1" smtClean="0">
                <a:latin typeface="Calibri" panose="020F0502020204030204" pitchFamily="34" charset="0"/>
              </a:rPr>
              <a:t>com</a:t>
            </a:r>
            <a:r>
              <a:rPr lang="es-ES" altLang="ca-ES" dirty="0" smtClean="0">
                <a:latin typeface="Calibri" panose="020F0502020204030204" pitchFamily="34" charset="0"/>
              </a:rPr>
              <a:t> a </a:t>
            </a:r>
            <a:r>
              <a:rPr lang="es-ES" altLang="ca-ES" dirty="0" err="1" smtClean="0">
                <a:latin typeface="Calibri" panose="020F0502020204030204" pitchFamily="34" charset="0"/>
              </a:rPr>
              <a:t>garant</a:t>
            </a:r>
            <a:r>
              <a:rPr lang="es-ES" altLang="ca-ES" dirty="0" smtClean="0">
                <a:latin typeface="Calibri" panose="020F0502020204030204" pitchFamily="34" charset="0"/>
              </a:rPr>
              <a:t> de </a:t>
            </a:r>
            <a:r>
              <a:rPr lang="es-ES" altLang="ca-ES" dirty="0" err="1" smtClean="0">
                <a:latin typeface="Calibri" panose="020F0502020204030204" pitchFamily="34" charset="0"/>
              </a:rPr>
              <a:t>l’amor</a:t>
            </a:r>
            <a:endParaRPr lang="es-ES" altLang="ca-ES" dirty="0">
              <a:latin typeface="Calibri" panose="020F0502020204030204" pitchFamily="34" charset="0"/>
            </a:endParaRPr>
          </a:p>
          <a:p>
            <a:pPr>
              <a:buClr>
                <a:srgbClr val="808000"/>
              </a:buClr>
              <a:defRPr/>
            </a:pPr>
            <a:endParaRPr lang="es-ES" altLang="ca-ES" dirty="0">
              <a:latin typeface="Calibri" panose="020F0502020204030204" pitchFamily="34" charset="0"/>
            </a:endParaRPr>
          </a:p>
          <a:p>
            <a:pPr>
              <a:buClr>
                <a:srgbClr val="808000"/>
              </a:buClr>
              <a:defRPr/>
            </a:pPr>
            <a:r>
              <a:rPr lang="es-ES" altLang="ca-ES" dirty="0" smtClean="0">
                <a:latin typeface="Calibri" panose="020F0502020204030204" pitchFamily="34" charset="0"/>
              </a:rPr>
              <a:t>Control i </a:t>
            </a:r>
            <a:r>
              <a:rPr lang="es-ES" altLang="ca-ES" dirty="0" err="1" smtClean="0">
                <a:latin typeface="Calibri" panose="020F0502020204030204" pitchFamily="34" charset="0"/>
              </a:rPr>
              <a:t>violència</a:t>
            </a:r>
            <a:r>
              <a:rPr lang="es-ES" altLang="ca-ES" dirty="0" smtClean="0">
                <a:latin typeface="Calibri" panose="020F0502020204030204" pitchFamily="34" charset="0"/>
              </a:rPr>
              <a:t> </a:t>
            </a:r>
            <a:r>
              <a:rPr lang="es-ES" altLang="ca-ES" dirty="0" err="1" smtClean="0">
                <a:latin typeface="Calibri" panose="020F0502020204030204" pitchFamily="34" charset="0"/>
              </a:rPr>
              <a:t>romantitzades</a:t>
            </a:r>
            <a:r>
              <a:rPr lang="es-ES" altLang="ca-ES" dirty="0" smtClean="0">
                <a:latin typeface="Calibri" panose="020F0502020204030204" pitchFamily="34" charset="0"/>
              </a:rPr>
              <a:t> </a:t>
            </a:r>
            <a:endParaRPr lang="es-ES" altLang="ca-ES" dirty="0">
              <a:latin typeface="Calibri" panose="020F0502020204030204" pitchFamily="34" charset="0"/>
            </a:endParaRPr>
          </a:p>
          <a:p>
            <a:pPr>
              <a:buClr>
                <a:srgbClr val="808000"/>
              </a:buClr>
              <a:defRPr/>
            </a:pPr>
            <a:endParaRPr lang="es-ES" altLang="ca-ES" dirty="0">
              <a:latin typeface="Calibri" panose="020F0502020204030204" pitchFamily="34" charset="0"/>
            </a:endParaRPr>
          </a:p>
          <a:p>
            <a:pPr>
              <a:buClr>
                <a:srgbClr val="808000"/>
              </a:buClr>
              <a:defRPr/>
            </a:pPr>
            <a:r>
              <a:rPr lang="es-ES" altLang="ca-ES" dirty="0">
                <a:latin typeface="Calibri" panose="020F0502020204030204" pitchFamily="34" charset="0"/>
              </a:rPr>
              <a:t>Si </a:t>
            </a:r>
            <a:r>
              <a:rPr lang="es-ES" altLang="ca-ES" dirty="0" err="1">
                <a:latin typeface="Calibri" panose="020F0502020204030204" pitchFamily="34" charset="0"/>
              </a:rPr>
              <a:t>t’estima</a:t>
            </a:r>
            <a:r>
              <a:rPr lang="es-ES" altLang="ca-ES" dirty="0">
                <a:latin typeface="Calibri" panose="020F0502020204030204" pitchFamily="34" charset="0"/>
              </a:rPr>
              <a:t> </a:t>
            </a:r>
            <a:r>
              <a:rPr lang="es-ES" altLang="ca-ES" dirty="0" err="1">
                <a:latin typeface="Calibri" panose="020F0502020204030204" pitchFamily="34" charset="0"/>
              </a:rPr>
              <a:t>és</a:t>
            </a:r>
            <a:r>
              <a:rPr lang="es-ES" altLang="ca-ES" dirty="0">
                <a:latin typeface="Calibri" panose="020F0502020204030204" pitchFamily="34" charset="0"/>
              </a:rPr>
              <a:t> normal que </a:t>
            </a:r>
            <a:r>
              <a:rPr lang="es-ES" altLang="ca-ES" dirty="0" smtClean="0">
                <a:latin typeface="Calibri" panose="020F0502020204030204" pitchFamily="34" charset="0"/>
              </a:rPr>
              <a:t>et</a:t>
            </a:r>
            <a:r>
              <a:rPr lang="es-ES" altLang="ca-ES" b="1" dirty="0" smtClean="0">
                <a:latin typeface="Calibri" panose="020F0502020204030204" pitchFamily="34" charset="0"/>
              </a:rPr>
              <a:t> </a:t>
            </a:r>
            <a:r>
              <a:rPr lang="es-ES" altLang="ca-ES" b="1" dirty="0" err="1">
                <a:latin typeface="Calibri" panose="020F0502020204030204" pitchFamily="34" charset="0"/>
              </a:rPr>
              <a:t>et</a:t>
            </a:r>
            <a:r>
              <a:rPr lang="es-ES" altLang="ca-ES" b="1" dirty="0">
                <a:latin typeface="Calibri" panose="020F0502020204030204" pitchFamily="34" charset="0"/>
              </a:rPr>
              <a:t> </a:t>
            </a:r>
            <a:r>
              <a:rPr lang="es-ES" altLang="ca-ES" b="1" dirty="0" err="1" smtClean="0">
                <a:latin typeface="Calibri" panose="020F0502020204030204" pitchFamily="34" charset="0"/>
              </a:rPr>
              <a:t>protegeixi</a:t>
            </a:r>
            <a:r>
              <a:rPr lang="es-ES" altLang="ca-ES" b="1" dirty="0" smtClean="0">
                <a:latin typeface="Calibri" panose="020F0502020204030204" pitchFamily="34" charset="0"/>
              </a:rPr>
              <a:t>/</a:t>
            </a:r>
            <a:r>
              <a:rPr lang="es-ES" altLang="ca-ES" b="1" dirty="0" err="1" smtClean="0">
                <a:latin typeface="Calibri" panose="020F0502020204030204" pitchFamily="34" charset="0"/>
              </a:rPr>
              <a:t>controli</a:t>
            </a:r>
            <a:endParaRPr lang="es-ES" altLang="ca-ES" b="1" dirty="0">
              <a:latin typeface="Calibri" panose="020F0502020204030204" pitchFamily="34" charset="0"/>
            </a:endParaRPr>
          </a:p>
          <a:p>
            <a:pPr marL="274320" indent="-274320">
              <a:buClr>
                <a:srgbClr val="808000"/>
              </a:buClr>
              <a:buFont typeface="Wingdings"/>
              <a:buChar char=""/>
              <a:defRPr/>
            </a:pPr>
            <a:endParaRPr lang="es-ES" altLang="ca-ES" dirty="0">
              <a:latin typeface="Calibri" panose="020F0502020204030204" pitchFamily="34" charset="0"/>
            </a:endParaRPr>
          </a:p>
          <a:p>
            <a:pPr>
              <a:buClr>
                <a:srgbClr val="808000"/>
              </a:buClr>
              <a:defRPr/>
            </a:pPr>
            <a:r>
              <a:rPr lang="es-ES" altLang="ca-ES" dirty="0">
                <a:latin typeface="Calibri" panose="020F0502020204030204" pitchFamily="34" charset="0"/>
              </a:rPr>
              <a:t>Les </a:t>
            </a:r>
            <a:r>
              <a:rPr lang="es-ES" altLang="ca-ES" dirty="0" err="1">
                <a:latin typeface="Calibri" panose="020F0502020204030204" pitchFamily="34" charset="0"/>
              </a:rPr>
              <a:t>baralles</a:t>
            </a:r>
            <a:r>
              <a:rPr lang="es-ES" altLang="ca-ES" dirty="0">
                <a:latin typeface="Calibri" panose="020F0502020204030204" pitchFamily="34" charset="0"/>
              </a:rPr>
              <a:t> de parella </a:t>
            </a:r>
            <a:r>
              <a:rPr lang="es-ES" altLang="ca-ES" dirty="0" err="1">
                <a:latin typeface="Calibri" panose="020F0502020204030204" pitchFamily="34" charset="0"/>
              </a:rPr>
              <a:t>són</a:t>
            </a:r>
            <a:r>
              <a:rPr lang="es-ES" altLang="ca-ES" dirty="0">
                <a:latin typeface="Calibri" panose="020F0502020204030204" pitchFamily="34" charset="0"/>
              </a:rPr>
              <a:t> </a:t>
            </a:r>
            <a:r>
              <a:rPr lang="es-ES" altLang="ca-ES" b="1" dirty="0" err="1">
                <a:latin typeface="Calibri" panose="020F0502020204030204" pitchFamily="34" charset="0"/>
              </a:rPr>
              <a:t>privades</a:t>
            </a:r>
            <a:endParaRPr lang="es-ES" altLang="ca-ES" b="1" dirty="0">
              <a:latin typeface="Calibri" panose="020F0502020204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475" y="488061"/>
            <a:ext cx="286535" cy="45005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379077" y="2444880"/>
            <a:ext cx="5257800" cy="36804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08" y="6615536"/>
            <a:ext cx="5092979" cy="18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70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519939" y="335355"/>
            <a:ext cx="67651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ES" altLang="es-ES" sz="3200" b="1" dirty="0" smtClean="0">
                <a:solidFill>
                  <a:srgbClr val="8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De </a:t>
            </a:r>
            <a:r>
              <a:rPr lang="es-ES" altLang="es-ES" sz="3200" b="1" dirty="0" err="1" smtClean="0">
                <a:solidFill>
                  <a:srgbClr val="8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l’amor</a:t>
            </a:r>
            <a:r>
              <a:rPr lang="es-ES" altLang="es-ES" sz="3200" b="1" dirty="0" smtClean="0">
                <a:solidFill>
                  <a:srgbClr val="8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altLang="es-ES" sz="3200" b="1" dirty="0" err="1" smtClean="0">
                <a:solidFill>
                  <a:srgbClr val="8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romàntic</a:t>
            </a:r>
            <a:r>
              <a:rPr lang="es-ES" altLang="es-ES" sz="3200" b="1" dirty="0" smtClean="0">
                <a:solidFill>
                  <a:srgbClr val="8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 a la </a:t>
            </a:r>
            <a:r>
              <a:rPr lang="es-ES" altLang="es-ES" sz="3200" b="1" dirty="0" err="1" smtClean="0">
                <a:solidFill>
                  <a:srgbClr val="8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relació</a:t>
            </a:r>
            <a:r>
              <a:rPr lang="es-ES" altLang="es-ES" sz="3200" b="1" dirty="0" smtClean="0">
                <a:solidFill>
                  <a:srgbClr val="8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 abusiva</a:t>
            </a:r>
            <a:endParaRPr lang="es-ES" sz="3200" dirty="0">
              <a:latin typeface="+mj-lt"/>
            </a:endParaRPr>
          </a:p>
        </p:txBody>
      </p:sp>
      <p:graphicFrame>
        <p:nvGraphicFramePr>
          <p:cNvPr id="4" name="1 Diagrama"/>
          <p:cNvGraphicFramePr/>
          <p:nvPr>
            <p:extLst>
              <p:ext uri="{D42A27DB-BD31-4B8C-83A1-F6EECF244321}">
                <p14:modId xmlns:p14="http://schemas.microsoft.com/office/powerpoint/2010/main" val="4010990848"/>
              </p:ext>
            </p:extLst>
          </p:nvPr>
        </p:nvGraphicFramePr>
        <p:xfrm>
          <a:off x="3551614" y="1947085"/>
          <a:ext cx="4498823" cy="3731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3923749" y="1367458"/>
            <a:ext cx="39787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es-ES" sz="3200" b="1" dirty="0">
                <a:solidFill>
                  <a:srgbClr val="8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El cicle de la </a:t>
            </a:r>
            <a:r>
              <a:rPr lang="es-ES" altLang="es-ES" sz="3200" b="1" dirty="0" err="1">
                <a:solidFill>
                  <a:srgbClr val="8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violència</a:t>
            </a:r>
            <a:endParaRPr lang="es-ES" sz="32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08" y="6615536"/>
            <a:ext cx="5092979" cy="18674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379077" y="2444880"/>
            <a:ext cx="5257800" cy="368047"/>
          </a:xfrm>
          <a:prstGeom prst="rect">
            <a:avLst/>
          </a:prstGeom>
        </p:spPr>
      </p:pic>
      <p:sp>
        <p:nvSpPr>
          <p:cNvPr id="11" name="2 Rectángulo"/>
          <p:cNvSpPr/>
          <p:nvPr/>
        </p:nvSpPr>
        <p:spPr>
          <a:xfrm>
            <a:off x="3404065" y="5678352"/>
            <a:ext cx="5530665" cy="331787"/>
          </a:xfrm>
          <a:prstGeom prst="rect">
            <a:avLst/>
          </a:prstGeom>
          <a:solidFill>
            <a:srgbClr val="C5DEA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ctr">
              <a:lnSpc>
                <a:spcPct val="80000"/>
              </a:lnSpc>
              <a:defRPr/>
            </a:pPr>
            <a:r>
              <a:rPr lang="ca-ES" altLang="ca-ES" sz="1900" b="1" dirty="0">
                <a:latin typeface="Calibri" panose="020F0502020204030204" pitchFamily="34" charset="0"/>
                <a:ea typeface="ＭＳ Ｐゴシック" pitchFamily="34" charset="-128"/>
              </a:rPr>
              <a:t>La violència augmenta d’intensitat i es </a:t>
            </a:r>
            <a:r>
              <a:rPr lang="ca-ES" altLang="ca-ES" sz="1900" b="1" dirty="0" err="1">
                <a:latin typeface="Calibri" panose="020F0502020204030204" pitchFamily="34" charset="0"/>
                <a:ea typeface="ＭＳ Ｐゴシック" pitchFamily="34" charset="-128"/>
              </a:rPr>
              <a:t>cronifica</a:t>
            </a:r>
            <a:endParaRPr lang="ca-ES" altLang="ca-ES" sz="1900" b="1" dirty="0">
              <a:latin typeface="Calibri" panose="020F0502020204030204" pitchFamily="34" charset="0"/>
              <a:ea typeface="ＭＳ Ｐゴシック" pitchFamily="34" charset="-128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404" y="410943"/>
            <a:ext cx="286535" cy="45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99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2962361" y="164199"/>
            <a:ext cx="8229600" cy="747712"/>
          </a:xfrm>
        </p:spPr>
        <p:txBody>
          <a:bodyPr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altLang="es-ES" sz="3200" b="1" dirty="0">
                <a:solidFill>
                  <a:srgbClr val="8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rial Unicode MS" charset="0"/>
              </a:rPr>
              <a:t>RELACIONS AFECTIU-SEXUALS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848498" y="1196976"/>
            <a:ext cx="10420864" cy="45854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marL="342900" indent="-342900" algn="just">
              <a:spcBef>
                <a:spcPts val="1250"/>
              </a:spcBef>
              <a:buSzPct val="45000"/>
              <a:buFont typeface="Courier New" panose="02070309020205020404" pitchFamily="49" charset="0"/>
              <a:buChar char="o"/>
              <a:defRPr/>
            </a:pPr>
            <a:r>
              <a:rPr lang="ca-ES" altLang="es-ES" sz="2400" dirty="0">
                <a:solidFill>
                  <a:schemeClr val="tx1"/>
                </a:solidFill>
                <a:latin typeface="Calibri" panose="020F0502020204030204" pitchFamily="34" charset="0"/>
              </a:rPr>
              <a:t>Es caracteritza per l’exploració i l’experimentació, i per tant, per una gran necessitat d’informació</a:t>
            </a:r>
            <a:r>
              <a:rPr lang="es-ES" altLang="es-ES" sz="2400" dirty="0">
                <a:latin typeface="Calibri" panose="020F0502020204030204" pitchFamily="34" charset="0"/>
              </a:rPr>
              <a:t> </a:t>
            </a:r>
          </a:p>
          <a:p>
            <a:pPr marL="342900" indent="-342900" algn="just">
              <a:spcBef>
                <a:spcPts val="1250"/>
              </a:spcBef>
              <a:buSzPct val="45000"/>
              <a:buFont typeface="Courier New" panose="02070309020205020404" pitchFamily="49" charset="0"/>
              <a:buChar char="o"/>
              <a:defRPr/>
            </a:pPr>
            <a:endParaRPr lang="es-ES" altLang="es-ES" sz="2400" dirty="0">
              <a:latin typeface="Calibri" panose="020F0502020204030204" pitchFamily="34" charset="0"/>
            </a:endParaRPr>
          </a:p>
          <a:p>
            <a:pPr marL="342900" indent="-342900" algn="just">
              <a:spcBef>
                <a:spcPts val="1250"/>
              </a:spcBef>
              <a:buSzPct val="45000"/>
              <a:buFont typeface="Courier New" panose="02070309020205020404" pitchFamily="49" charset="0"/>
              <a:buChar char="o"/>
              <a:defRPr/>
            </a:pPr>
            <a:r>
              <a:rPr lang="es-ES" altLang="es-ES" sz="2400" dirty="0">
                <a:latin typeface="Calibri" panose="020F0502020204030204" pitchFamily="34" charset="0"/>
              </a:rPr>
              <a:t>El </a:t>
            </a:r>
            <a:r>
              <a:rPr lang="es-ES" altLang="es-ES" sz="2400" dirty="0" err="1">
                <a:latin typeface="Calibri" panose="020F0502020204030204" pitchFamily="34" charset="0"/>
              </a:rPr>
              <a:t>seu</a:t>
            </a:r>
            <a:r>
              <a:rPr lang="es-ES" altLang="es-ES" sz="2400" dirty="0">
                <a:latin typeface="Calibri" panose="020F0502020204030204" pitchFamily="34" charset="0"/>
              </a:rPr>
              <a:t> </a:t>
            </a:r>
            <a:r>
              <a:rPr lang="es-ES" altLang="es-ES" sz="2400" b="1" dirty="0" err="1">
                <a:latin typeface="Calibri" panose="020F0502020204030204" pitchFamily="34" charset="0"/>
              </a:rPr>
              <a:t>imaginari</a:t>
            </a:r>
            <a:r>
              <a:rPr lang="es-ES" altLang="es-ES" sz="2400" b="1" dirty="0">
                <a:latin typeface="Calibri" panose="020F0502020204030204" pitchFamily="34" charset="0"/>
              </a:rPr>
              <a:t> </a:t>
            </a:r>
            <a:r>
              <a:rPr lang="es-ES" altLang="es-ES" sz="2400" b="1" dirty="0" err="1">
                <a:latin typeface="Calibri" panose="020F0502020204030204" pitchFamily="34" charset="0"/>
              </a:rPr>
              <a:t>està</a:t>
            </a:r>
            <a:r>
              <a:rPr lang="es-ES" altLang="es-ES" sz="2400" b="1" dirty="0">
                <a:latin typeface="Calibri" panose="020F0502020204030204" pitchFamily="34" charset="0"/>
              </a:rPr>
              <a:t> </a:t>
            </a:r>
            <a:r>
              <a:rPr lang="es-ES" altLang="es-ES" sz="2400" b="1" dirty="0" err="1">
                <a:latin typeface="Calibri" panose="020F0502020204030204" pitchFamily="34" charset="0"/>
              </a:rPr>
              <a:t>basat</a:t>
            </a:r>
            <a:r>
              <a:rPr lang="es-ES" altLang="es-ES" sz="2400" b="1" dirty="0">
                <a:latin typeface="Calibri" panose="020F0502020204030204" pitchFamily="34" charset="0"/>
              </a:rPr>
              <a:t> en </a:t>
            </a:r>
            <a:r>
              <a:rPr lang="es-ES" altLang="es-ES" sz="2400" b="1" dirty="0" err="1">
                <a:latin typeface="Calibri" panose="020F0502020204030204" pitchFamily="34" charset="0"/>
              </a:rPr>
              <a:t>ideals</a:t>
            </a:r>
            <a:r>
              <a:rPr lang="es-ES" altLang="es-ES" sz="2400" dirty="0">
                <a:latin typeface="Calibri" panose="020F0502020204030204" pitchFamily="34" charset="0"/>
              </a:rPr>
              <a:t> </a:t>
            </a:r>
            <a:r>
              <a:rPr lang="es-ES" altLang="es-ES" sz="2400" dirty="0" err="1">
                <a:latin typeface="Calibri" panose="020F0502020204030204" pitchFamily="34" charset="0"/>
              </a:rPr>
              <a:t>d'amor</a:t>
            </a:r>
            <a:r>
              <a:rPr lang="es-ES" altLang="es-ES" sz="2400" dirty="0">
                <a:latin typeface="Calibri" panose="020F0502020204030204" pitchFamily="34" charset="0"/>
              </a:rPr>
              <a:t> </a:t>
            </a:r>
            <a:r>
              <a:rPr lang="es-ES" altLang="es-ES" sz="2400" dirty="0" err="1">
                <a:latin typeface="Calibri" panose="020F0502020204030204" pitchFamily="34" charset="0"/>
              </a:rPr>
              <a:t>romàntic</a:t>
            </a:r>
            <a:r>
              <a:rPr lang="es-ES" altLang="es-ES" sz="2400" dirty="0">
                <a:latin typeface="Calibri" panose="020F0502020204030204" pitchFamily="34" charset="0"/>
              </a:rPr>
              <a:t> i no en </a:t>
            </a:r>
            <a:r>
              <a:rPr lang="es-ES" altLang="es-ES" sz="2400" dirty="0" err="1">
                <a:latin typeface="Calibri" panose="020F0502020204030204" pitchFamily="34" charset="0"/>
              </a:rPr>
              <a:t>l'experiència</a:t>
            </a:r>
            <a:endParaRPr lang="es-ES" altLang="es-ES" sz="2400" dirty="0">
              <a:latin typeface="Calibri" panose="020F0502020204030204" pitchFamily="34" charset="0"/>
            </a:endParaRPr>
          </a:p>
          <a:p>
            <a:pPr marL="342900" indent="-342900" algn="just">
              <a:spcBef>
                <a:spcPts val="1250"/>
              </a:spcBef>
              <a:buSzPct val="45000"/>
              <a:buFont typeface="Courier New" panose="02070309020205020404" pitchFamily="49" charset="0"/>
              <a:buChar char="o"/>
              <a:defRPr/>
            </a:pPr>
            <a:endParaRPr lang="es-ES" altLang="es-ES" sz="2400" dirty="0">
              <a:latin typeface="Calibri" panose="020F0502020204030204" pitchFamily="34" charset="0"/>
            </a:endParaRPr>
          </a:p>
          <a:p>
            <a:pPr marL="342900" indent="-342900" algn="just">
              <a:spcBef>
                <a:spcPts val="1250"/>
              </a:spcBef>
              <a:buSzPct val="45000"/>
              <a:buFont typeface="Courier New" panose="02070309020205020404" pitchFamily="49" charset="0"/>
              <a:buChar char="o"/>
              <a:defRPr/>
            </a:pPr>
            <a:r>
              <a:rPr lang="es-ES" altLang="es-ES" sz="2400" dirty="0">
                <a:latin typeface="Calibri" panose="020F0502020204030204" pitchFamily="34" charset="0"/>
              </a:rPr>
              <a:t> La </a:t>
            </a:r>
            <a:r>
              <a:rPr lang="es-ES" altLang="es-ES" sz="2400" b="1" dirty="0" err="1">
                <a:latin typeface="Calibri" panose="020F0502020204030204" pitchFamily="34" charset="0"/>
              </a:rPr>
              <a:t>sexualitat</a:t>
            </a:r>
            <a:r>
              <a:rPr lang="es-ES" altLang="es-ES" sz="2400" dirty="0">
                <a:latin typeface="Calibri" panose="020F0502020204030204" pitchFamily="34" charset="0"/>
              </a:rPr>
              <a:t> es presenta de tres </a:t>
            </a:r>
            <a:r>
              <a:rPr lang="es-ES" altLang="es-ES" sz="2400" dirty="0" err="1">
                <a:latin typeface="Calibri" panose="020F0502020204030204" pitchFamily="34" charset="0"/>
              </a:rPr>
              <a:t>maneres</a:t>
            </a:r>
            <a:r>
              <a:rPr lang="es-ES" altLang="es-ES" sz="2400" dirty="0">
                <a:latin typeface="Calibri" panose="020F0502020204030204" pitchFamily="34" charset="0"/>
              </a:rPr>
              <a:t>: </a:t>
            </a:r>
          </a:p>
          <a:p>
            <a:pPr algn="just">
              <a:spcBef>
                <a:spcPts val="1250"/>
              </a:spcBef>
              <a:buSzPct val="45000"/>
              <a:defRPr/>
            </a:pPr>
            <a:r>
              <a:rPr lang="es-ES" altLang="es-ES" sz="2400" dirty="0">
                <a:latin typeface="Calibri" panose="020F0502020204030204" pitchFamily="34" charset="0"/>
              </a:rPr>
              <a:t>                        Tabú – </a:t>
            </a:r>
            <a:r>
              <a:rPr lang="es-ES" altLang="es-ES" sz="2400" dirty="0" err="1">
                <a:latin typeface="Calibri" panose="020F0502020204030204" pitchFamily="34" charset="0"/>
              </a:rPr>
              <a:t>Perill</a:t>
            </a:r>
            <a:r>
              <a:rPr lang="es-ES" altLang="es-ES" sz="2400" dirty="0">
                <a:latin typeface="Calibri" panose="020F0502020204030204" pitchFamily="34" charset="0"/>
              </a:rPr>
              <a:t> – </a:t>
            </a:r>
            <a:r>
              <a:rPr lang="es-ES" altLang="es-ES" sz="2400" dirty="0" err="1">
                <a:latin typeface="Calibri" panose="020F0502020204030204" pitchFamily="34" charset="0"/>
              </a:rPr>
              <a:t>Pornografia</a:t>
            </a:r>
            <a:endParaRPr lang="es-ES" altLang="es-ES" sz="2400" dirty="0">
              <a:latin typeface="Calibri" panose="020F0502020204030204" pitchFamily="34" charset="0"/>
            </a:endParaRPr>
          </a:p>
          <a:p>
            <a:pPr algn="just">
              <a:spcBef>
                <a:spcPts val="1250"/>
              </a:spcBef>
              <a:buSzPct val="45000"/>
              <a:defRPr/>
            </a:pPr>
            <a:endParaRPr lang="es-ES" altLang="es-ES" sz="2400" dirty="0">
              <a:latin typeface="Calibri" panose="020F0502020204030204" pitchFamily="34" charset="0"/>
            </a:endParaRPr>
          </a:p>
          <a:p>
            <a:pPr marL="342900" indent="-342900" algn="just">
              <a:spcBef>
                <a:spcPts val="1250"/>
              </a:spcBef>
              <a:buSzPct val="45000"/>
              <a:buFont typeface="Courier New" panose="02070309020205020404" pitchFamily="49" charset="0"/>
              <a:buChar char="o"/>
              <a:defRPr/>
            </a:pPr>
            <a:r>
              <a:rPr lang="es-ES" altLang="es-ES" sz="2400" dirty="0" err="1">
                <a:latin typeface="Calibri" panose="020F0502020204030204" pitchFamily="34" charset="0"/>
              </a:rPr>
              <a:t>Tenen</a:t>
            </a:r>
            <a:r>
              <a:rPr lang="es-ES" altLang="es-ES" sz="2400" dirty="0">
                <a:latin typeface="Calibri" panose="020F0502020204030204" pitchFamily="34" charset="0"/>
              </a:rPr>
              <a:t> </a:t>
            </a:r>
            <a:r>
              <a:rPr lang="es-ES" altLang="es-ES" sz="2400" dirty="0" err="1">
                <a:latin typeface="Calibri" panose="020F0502020204030204" pitchFamily="34" charset="0"/>
              </a:rPr>
              <a:t>accés</a:t>
            </a:r>
            <a:r>
              <a:rPr lang="es-ES" altLang="es-ES" sz="2400" dirty="0">
                <a:latin typeface="Calibri" panose="020F0502020204030204" pitchFamily="34" charset="0"/>
              </a:rPr>
              <a:t> a </a:t>
            </a:r>
            <a:r>
              <a:rPr lang="es-ES" altLang="es-ES" sz="2400" b="1" dirty="0" err="1">
                <a:latin typeface="Calibri" panose="020F0502020204030204" pitchFamily="34" charset="0"/>
              </a:rPr>
              <a:t>molta</a:t>
            </a:r>
            <a:r>
              <a:rPr lang="es-ES" altLang="es-ES" sz="2400" b="1" dirty="0">
                <a:latin typeface="Calibri" panose="020F0502020204030204" pitchFamily="34" charset="0"/>
              </a:rPr>
              <a:t> </a:t>
            </a:r>
            <a:r>
              <a:rPr lang="es-ES" altLang="es-ES" sz="2400" b="1" dirty="0" err="1">
                <a:latin typeface="Calibri" panose="020F0502020204030204" pitchFamily="34" charset="0"/>
              </a:rPr>
              <a:t>informació</a:t>
            </a:r>
            <a:r>
              <a:rPr lang="es-ES" altLang="es-ES" sz="2400" b="1" dirty="0">
                <a:latin typeface="Calibri" panose="020F0502020204030204" pitchFamily="34" charset="0"/>
              </a:rPr>
              <a:t>, </a:t>
            </a:r>
            <a:r>
              <a:rPr lang="es-ES" altLang="es-ES" sz="2400" b="1" dirty="0" err="1">
                <a:latin typeface="Calibri" panose="020F0502020204030204" pitchFamily="34" charset="0"/>
              </a:rPr>
              <a:t>poc</a:t>
            </a:r>
            <a:r>
              <a:rPr lang="es-ES" altLang="es-ES" sz="2400" b="1" dirty="0">
                <a:latin typeface="Calibri" panose="020F0502020204030204" pitchFamily="34" charset="0"/>
              </a:rPr>
              <a:t> contrastada</a:t>
            </a:r>
            <a:r>
              <a:rPr lang="es-ES" altLang="es-ES" sz="2400" dirty="0">
                <a:latin typeface="Calibri" panose="020F0502020204030204" pitchFamily="34" charset="0"/>
              </a:rPr>
              <a:t> i </a:t>
            </a:r>
            <a:r>
              <a:rPr lang="es-ES" altLang="es-ES" sz="2400" dirty="0" err="1">
                <a:latin typeface="Calibri" panose="020F0502020204030204" pitchFamily="34" charset="0"/>
              </a:rPr>
              <a:t>sense</a:t>
            </a:r>
            <a:r>
              <a:rPr lang="es-ES" altLang="es-ES" sz="2400" dirty="0">
                <a:latin typeface="Calibri" panose="020F0502020204030204" pitchFamily="34" charset="0"/>
              </a:rPr>
              <a:t> </a:t>
            </a:r>
            <a:r>
              <a:rPr lang="es-ES" altLang="es-ES" sz="2400" dirty="0" err="1">
                <a:latin typeface="Calibri" panose="020F0502020204030204" pitchFamily="34" charset="0"/>
              </a:rPr>
              <a:t>acompanyament</a:t>
            </a:r>
            <a:endParaRPr lang="es-ES" altLang="es-ES" sz="2400" dirty="0">
              <a:latin typeface="Calibri" panose="020F050202020403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379077" y="2444880"/>
            <a:ext cx="5257800" cy="36804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08" y="6615536"/>
            <a:ext cx="5092979" cy="18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8664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58648" y="125414"/>
            <a:ext cx="7467600" cy="1143000"/>
          </a:xfrm>
        </p:spPr>
        <p:txBody>
          <a:bodyPr/>
          <a:lstStyle/>
          <a:p>
            <a:pPr algn="r">
              <a:defRPr/>
            </a:pPr>
            <a:r>
              <a:rPr lang="ca-ES" b="1" dirty="0" smtClean="0">
                <a:solidFill>
                  <a:srgbClr val="8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Què és sexualitat?</a:t>
            </a:r>
            <a:endParaRPr lang="ca-ES" b="1" dirty="0">
              <a:solidFill>
                <a:srgbClr val="8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26076" y="1268414"/>
            <a:ext cx="10527956" cy="518477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  <a:defRPr/>
            </a:pPr>
            <a:r>
              <a:rPr lang="ca-ES" sz="2400" dirty="0">
                <a:latin typeface="Calibri" panose="020F0502020204030204" pitchFamily="34" charset="0"/>
              </a:rPr>
              <a:t>“La sexualitat és un </a:t>
            </a:r>
            <a:r>
              <a:rPr lang="ca-ES" sz="2400" b="1" dirty="0">
                <a:latin typeface="Calibri" panose="020F0502020204030204" pitchFamily="34" charset="0"/>
              </a:rPr>
              <a:t>aspecte central de l’ésser humà </a:t>
            </a:r>
            <a:r>
              <a:rPr lang="ca-ES" sz="2400" dirty="0">
                <a:latin typeface="Calibri" panose="020F0502020204030204" pitchFamily="34" charset="0"/>
              </a:rPr>
              <a:t>al llarg de la </a:t>
            </a:r>
            <a:r>
              <a:rPr lang="ca-ES" sz="2400" dirty="0" smtClean="0">
                <a:latin typeface="Calibri" panose="020F0502020204030204" pitchFamily="34" charset="0"/>
              </a:rPr>
              <a:t>seva </a:t>
            </a:r>
            <a:r>
              <a:rPr lang="es-ES" sz="2400" dirty="0" smtClean="0">
                <a:latin typeface="Calibri" panose="020F0502020204030204" pitchFamily="34" charset="0"/>
              </a:rPr>
              <a:t>vida </a:t>
            </a:r>
            <a:r>
              <a:rPr lang="es-ES" sz="2400" dirty="0">
                <a:latin typeface="Calibri" panose="020F0502020204030204" pitchFamily="34" charset="0"/>
              </a:rPr>
              <a:t>i engloba </a:t>
            </a:r>
            <a:r>
              <a:rPr lang="es-ES" sz="2400" b="1" dirty="0">
                <a:latin typeface="Calibri" panose="020F0502020204030204" pitchFamily="34" charset="0"/>
              </a:rPr>
              <a:t>el </a:t>
            </a:r>
            <a:r>
              <a:rPr lang="es-ES" sz="2400" b="1" dirty="0" err="1">
                <a:latin typeface="Calibri" panose="020F0502020204030204" pitchFamily="34" charset="0"/>
              </a:rPr>
              <a:t>sexe</a:t>
            </a:r>
            <a:r>
              <a:rPr lang="es-ES" sz="2400" b="1" dirty="0">
                <a:latin typeface="Calibri" panose="020F0502020204030204" pitchFamily="34" charset="0"/>
              </a:rPr>
              <a:t>, la </a:t>
            </a:r>
            <a:r>
              <a:rPr lang="es-ES" sz="2400" b="1" dirty="0" err="1">
                <a:latin typeface="Calibri" panose="020F0502020204030204" pitchFamily="34" charset="0"/>
              </a:rPr>
              <a:t>identitat</a:t>
            </a:r>
            <a:r>
              <a:rPr lang="es-ES" sz="2400" b="1" dirty="0">
                <a:latin typeface="Calibri" panose="020F0502020204030204" pitchFamily="34" charset="0"/>
              </a:rPr>
              <a:t> de </a:t>
            </a:r>
            <a:r>
              <a:rPr lang="es-ES" sz="2400" b="1" dirty="0" err="1">
                <a:latin typeface="Calibri" panose="020F0502020204030204" pitchFamily="34" charset="0"/>
              </a:rPr>
              <a:t>gènere</a:t>
            </a:r>
            <a:r>
              <a:rPr lang="es-ES" sz="2400" b="1" dirty="0">
                <a:latin typeface="Calibri" panose="020F0502020204030204" pitchFamily="34" charset="0"/>
              </a:rPr>
              <a:t> i </a:t>
            </a:r>
            <a:r>
              <a:rPr lang="es-ES" sz="2400" b="1" dirty="0" err="1">
                <a:latin typeface="Calibri" panose="020F0502020204030204" pitchFamily="34" charset="0"/>
              </a:rPr>
              <a:t>els</a:t>
            </a:r>
            <a:r>
              <a:rPr lang="es-ES" sz="2400" b="1" dirty="0">
                <a:latin typeface="Calibri" panose="020F0502020204030204" pitchFamily="34" charset="0"/>
              </a:rPr>
              <a:t> </a:t>
            </a:r>
            <a:r>
              <a:rPr lang="es-ES" sz="2400" b="1" dirty="0" err="1">
                <a:latin typeface="Calibri" panose="020F0502020204030204" pitchFamily="34" charset="0"/>
              </a:rPr>
              <a:t>rols</a:t>
            </a:r>
            <a:r>
              <a:rPr lang="es-ES" sz="2400" b="1" dirty="0">
                <a:latin typeface="Calibri" panose="020F0502020204030204" pitchFamily="34" charset="0"/>
              </a:rPr>
              <a:t>, </a:t>
            </a:r>
            <a:r>
              <a:rPr lang="es-ES" sz="2400" b="1" dirty="0" err="1">
                <a:latin typeface="Calibri" panose="020F0502020204030204" pitchFamily="34" charset="0"/>
              </a:rPr>
              <a:t>l’orientació</a:t>
            </a:r>
            <a:r>
              <a:rPr lang="es-ES" sz="2400" b="1" dirty="0">
                <a:latin typeface="Calibri" panose="020F0502020204030204" pitchFamily="34" charset="0"/>
              </a:rPr>
              <a:t> sexual, </a:t>
            </a:r>
            <a:r>
              <a:rPr lang="es-ES" sz="2400" b="1" dirty="0" err="1">
                <a:latin typeface="Calibri" panose="020F0502020204030204" pitchFamily="34" charset="0"/>
              </a:rPr>
              <a:t>l’erotisme</a:t>
            </a:r>
            <a:r>
              <a:rPr lang="es-ES" sz="2400" b="1" dirty="0">
                <a:latin typeface="Calibri" panose="020F0502020204030204" pitchFamily="34" charset="0"/>
              </a:rPr>
              <a:t>, el </a:t>
            </a:r>
            <a:r>
              <a:rPr lang="es-ES" sz="2400" b="1" dirty="0" err="1">
                <a:latin typeface="Calibri" panose="020F0502020204030204" pitchFamily="34" charset="0"/>
              </a:rPr>
              <a:t>plaer</a:t>
            </a:r>
            <a:r>
              <a:rPr lang="es-ES" sz="2400" b="1" dirty="0">
                <a:latin typeface="Calibri" panose="020F0502020204030204" pitchFamily="34" charset="0"/>
              </a:rPr>
              <a:t>, la </a:t>
            </a:r>
            <a:r>
              <a:rPr lang="es-ES" sz="2400" b="1" dirty="0" err="1">
                <a:latin typeface="Calibri" panose="020F0502020204030204" pitchFamily="34" charset="0"/>
              </a:rPr>
              <a:t>intimitat</a:t>
            </a:r>
            <a:r>
              <a:rPr lang="es-ES" sz="2400" b="1" dirty="0">
                <a:latin typeface="Calibri" panose="020F0502020204030204" pitchFamily="34" charset="0"/>
              </a:rPr>
              <a:t> i la </a:t>
            </a:r>
            <a:r>
              <a:rPr lang="es-ES" sz="2400" b="1" dirty="0" err="1">
                <a:latin typeface="Calibri" panose="020F0502020204030204" pitchFamily="34" charset="0"/>
              </a:rPr>
              <a:t>reproducció</a:t>
            </a:r>
            <a:r>
              <a:rPr lang="es-ES" sz="2400" dirty="0">
                <a:latin typeface="Calibri" panose="020F0502020204030204" pitchFamily="34" charset="0"/>
              </a:rPr>
              <a:t>. La </a:t>
            </a:r>
            <a:r>
              <a:rPr lang="es-ES" sz="2400" dirty="0" err="1">
                <a:latin typeface="Calibri" panose="020F0502020204030204" pitchFamily="34" charset="0"/>
              </a:rPr>
              <a:t>sexualitat</a:t>
            </a:r>
            <a:r>
              <a:rPr lang="es-ES" sz="2400" dirty="0">
                <a:latin typeface="Calibri" panose="020F0502020204030204" pitchFamily="34" charset="0"/>
              </a:rPr>
              <a:t> es </a:t>
            </a:r>
            <a:r>
              <a:rPr lang="es-ES" sz="2400" dirty="0" err="1">
                <a:latin typeface="Calibri" panose="020F0502020204030204" pitchFamily="34" charset="0"/>
              </a:rPr>
              <a:t>viu</a:t>
            </a:r>
            <a:r>
              <a:rPr lang="es-ES" sz="2400" dirty="0">
                <a:latin typeface="Calibri" panose="020F0502020204030204" pitchFamily="34" charset="0"/>
              </a:rPr>
              <a:t> </a:t>
            </a:r>
            <a:r>
              <a:rPr lang="es-ES" sz="2400" dirty="0" smtClean="0">
                <a:latin typeface="Calibri" panose="020F0502020204030204" pitchFamily="34" charset="0"/>
              </a:rPr>
              <a:t>i </a:t>
            </a:r>
            <a:r>
              <a:rPr lang="ca-ES" sz="2400" dirty="0" smtClean="0">
                <a:latin typeface="Calibri" panose="020F0502020204030204" pitchFamily="34" charset="0"/>
              </a:rPr>
              <a:t>s’expressa </a:t>
            </a:r>
            <a:r>
              <a:rPr lang="ca-ES" sz="2400" dirty="0">
                <a:latin typeface="Calibri" panose="020F0502020204030204" pitchFamily="34" charset="0"/>
              </a:rPr>
              <a:t>en </a:t>
            </a:r>
            <a:r>
              <a:rPr lang="ca-ES" sz="2400" dirty="0" smtClean="0">
                <a:latin typeface="Calibri" panose="020F0502020204030204" pitchFamily="34" charset="0"/>
              </a:rPr>
              <a:t> pensaments</a:t>
            </a:r>
            <a:r>
              <a:rPr lang="ca-ES" sz="2400" dirty="0">
                <a:latin typeface="Calibri" panose="020F0502020204030204" pitchFamily="34" charset="0"/>
              </a:rPr>
              <a:t>, fantasies, desitjos, creences, actituds, </a:t>
            </a:r>
            <a:r>
              <a:rPr lang="ca-ES" sz="2400" dirty="0" smtClean="0">
                <a:latin typeface="Calibri" panose="020F0502020204030204" pitchFamily="34" charset="0"/>
              </a:rPr>
              <a:t>valors, </a:t>
            </a:r>
            <a:r>
              <a:rPr lang="fr-FR" sz="2400" dirty="0" err="1" smtClean="0">
                <a:latin typeface="Calibri" panose="020F0502020204030204" pitchFamily="34" charset="0"/>
              </a:rPr>
              <a:t>conductes</a:t>
            </a:r>
            <a:r>
              <a:rPr lang="fr-FR" sz="2400" dirty="0">
                <a:latin typeface="Calibri" panose="020F0502020204030204" pitchFamily="34" charset="0"/>
              </a:rPr>
              <a:t>, </a:t>
            </a:r>
            <a:r>
              <a:rPr lang="fr-FR" sz="2400" dirty="0" err="1">
                <a:latin typeface="Calibri" panose="020F0502020204030204" pitchFamily="34" charset="0"/>
              </a:rPr>
              <a:t>pràctiques</a:t>
            </a:r>
            <a:r>
              <a:rPr lang="fr-FR" sz="2400" dirty="0">
                <a:latin typeface="Calibri" panose="020F0502020204030204" pitchFamily="34" charset="0"/>
              </a:rPr>
              <a:t>, </a:t>
            </a:r>
            <a:r>
              <a:rPr lang="fr-FR" sz="2400" dirty="0" err="1">
                <a:latin typeface="Calibri" panose="020F0502020204030204" pitchFamily="34" charset="0"/>
              </a:rPr>
              <a:t>rols</a:t>
            </a:r>
            <a:r>
              <a:rPr lang="fr-FR" sz="2400" dirty="0">
                <a:latin typeface="Calibri" panose="020F0502020204030204" pitchFamily="34" charset="0"/>
              </a:rPr>
              <a:t> i relacions. </a:t>
            </a:r>
            <a:r>
              <a:rPr lang="fr-FR" sz="2400" dirty="0" err="1">
                <a:latin typeface="Calibri" panose="020F0502020204030204" pitchFamily="34" charset="0"/>
              </a:rPr>
              <a:t>Tot</a:t>
            </a:r>
            <a:r>
              <a:rPr lang="fr-FR" sz="2400" dirty="0">
                <a:latin typeface="Calibri" panose="020F0502020204030204" pitchFamily="34" charset="0"/>
              </a:rPr>
              <a:t> i que la </a:t>
            </a:r>
            <a:r>
              <a:rPr lang="fr-FR" sz="2400" dirty="0" err="1">
                <a:latin typeface="Calibri" panose="020F0502020204030204" pitchFamily="34" charset="0"/>
              </a:rPr>
              <a:t>sexualitat</a:t>
            </a:r>
            <a:r>
              <a:rPr lang="fr-FR" sz="2400" dirty="0">
                <a:latin typeface="Calibri" panose="020F0502020204030204" pitchFamily="34" charset="0"/>
              </a:rPr>
              <a:t> pot </a:t>
            </a:r>
            <a:r>
              <a:rPr lang="fr-FR" sz="2400" dirty="0" err="1" smtClean="0">
                <a:latin typeface="Calibri" panose="020F0502020204030204" pitchFamily="34" charset="0"/>
              </a:rPr>
              <a:t>incloure</a:t>
            </a:r>
            <a:r>
              <a:rPr lang="fr-FR" sz="2400" dirty="0" smtClean="0">
                <a:latin typeface="Calibri" panose="020F0502020204030204" pitchFamily="34" charset="0"/>
              </a:rPr>
              <a:t> </a:t>
            </a:r>
            <a:r>
              <a:rPr lang="pt-BR" sz="2400" dirty="0" err="1" smtClean="0">
                <a:latin typeface="Calibri" panose="020F0502020204030204" pitchFamily="34" charset="0"/>
              </a:rPr>
              <a:t>totes</a:t>
            </a:r>
            <a:r>
              <a:rPr lang="pt-BR" sz="2400" dirty="0" smtClean="0">
                <a:latin typeface="Calibri" panose="020F0502020204030204" pitchFamily="34" charset="0"/>
              </a:rPr>
              <a:t> </a:t>
            </a:r>
            <a:r>
              <a:rPr lang="pt-BR" sz="2400" dirty="0" err="1">
                <a:latin typeface="Calibri" panose="020F0502020204030204" pitchFamily="34" charset="0"/>
              </a:rPr>
              <a:t>aquestes</a:t>
            </a:r>
            <a:r>
              <a:rPr lang="pt-BR" sz="2400" dirty="0">
                <a:latin typeface="Calibri" panose="020F0502020204030204" pitchFamily="34" charset="0"/>
              </a:rPr>
              <a:t> </a:t>
            </a:r>
            <a:r>
              <a:rPr lang="pt-BR" sz="2400" dirty="0" err="1">
                <a:latin typeface="Calibri" panose="020F0502020204030204" pitchFamily="34" charset="0"/>
              </a:rPr>
              <a:t>dimensions</a:t>
            </a:r>
            <a:r>
              <a:rPr lang="pt-BR" sz="2400" dirty="0">
                <a:latin typeface="Calibri" panose="020F0502020204030204" pitchFamily="34" charset="0"/>
              </a:rPr>
              <a:t>, no </a:t>
            </a:r>
            <a:r>
              <a:rPr lang="pt-BR" sz="2400" dirty="0" err="1">
                <a:latin typeface="Calibri" panose="020F0502020204030204" pitchFamily="34" charset="0"/>
              </a:rPr>
              <a:t>totes</a:t>
            </a:r>
            <a:r>
              <a:rPr lang="pt-BR" sz="2400" dirty="0">
                <a:latin typeface="Calibri" panose="020F0502020204030204" pitchFamily="34" charset="0"/>
              </a:rPr>
              <a:t> </a:t>
            </a:r>
            <a:r>
              <a:rPr lang="pt-BR" sz="2400" dirty="0" err="1">
                <a:latin typeface="Calibri" panose="020F0502020204030204" pitchFamily="34" charset="0"/>
              </a:rPr>
              <a:t>elles</a:t>
            </a:r>
            <a:r>
              <a:rPr lang="pt-BR" sz="2400" dirty="0">
                <a:latin typeface="Calibri" panose="020F0502020204030204" pitchFamily="34" charset="0"/>
              </a:rPr>
              <a:t> </a:t>
            </a:r>
            <a:r>
              <a:rPr lang="pt-BR" sz="2400" dirty="0" err="1">
                <a:latin typeface="Calibri" panose="020F0502020204030204" pitchFamily="34" charset="0"/>
              </a:rPr>
              <a:t>s’experimenten</a:t>
            </a:r>
            <a:r>
              <a:rPr lang="pt-BR" sz="2400" dirty="0">
                <a:latin typeface="Calibri" panose="020F0502020204030204" pitchFamily="34" charset="0"/>
              </a:rPr>
              <a:t> o </a:t>
            </a:r>
            <a:r>
              <a:rPr lang="pt-BR" sz="2400" dirty="0" err="1" smtClean="0">
                <a:latin typeface="Calibri" panose="020F0502020204030204" pitchFamily="34" charset="0"/>
              </a:rPr>
              <a:t>s’expressen</a:t>
            </a:r>
            <a:r>
              <a:rPr lang="pt-BR" sz="2400" dirty="0" smtClean="0">
                <a:latin typeface="Calibri" panose="020F0502020204030204" pitchFamily="34" charset="0"/>
              </a:rPr>
              <a:t> </a:t>
            </a:r>
            <a:r>
              <a:rPr lang="es-ES" sz="2400" dirty="0" err="1" smtClean="0">
                <a:latin typeface="Calibri" panose="020F0502020204030204" pitchFamily="34" charset="0"/>
              </a:rPr>
              <a:t>sempre</a:t>
            </a:r>
            <a:r>
              <a:rPr lang="es-ES" sz="2400" dirty="0">
                <a:latin typeface="Calibri" panose="020F0502020204030204" pitchFamily="34" charset="0"/>
              </a:rPr>
              <a:t>. La </a:t>
            </a:r>
            <a:r>
              <a:rPr lang="es-ES" sz="2400" dirty="0" err="1">
                <a:latin typeface="Calibri" panose="020F0502020204030204" pitchFamily="34" charset="0"/>
              </a:rPr>
              <a:t>sexualitat</a:t>
            </a:r>
            <a:r>
              <a:rPr lang="es-ES" sz="2400" dirty="0">
                <a:latin typeface="Calibri" panose="020F0502020204030204" pitchFamily="34" charset="0"/>
              </a:rPr>
              <a:t> </a:t>
            </a:r>
            <a:r>
              <a:rPr lang="es-ES" sz="2400" dirty="0" err="1">
                <a:latin typeface="Calibri" panose="020F0502020204030204" pitchFamily="34" charset="0"/>
              </a:rPr>
              <a:t>està</a:t>
            </a:r>
            <a:r>
              <a:rPr lang="es-ES" sz="2400" dirty="0">
                <a:latin typeface="Calibri" panose="020F0502020204030204" pitchFamily="34" charset="0"/>
              </a:rPr>
              <a:t> influenciada per la </a:t>
            </a:r>
            <a:r>
              <a:rPr lang="es-ES" sz="2400" dirty="0" err="1">
                <a:latin typeface="Calibri" panose="020F0502020204030204" pitchFamily="34" charset="0"/>
              </a:rPr>
              <a:t>interacció</a:t>
            </a:r>
            <a:r>
              <a:rPr lang="es-ES" sz="2400" dirty="0">
                <a:latin typeface="Calibri" panose="020F0502020204030204" pitchFamily="34" charset="0"/>
              </a:rPr>
              <a:t> de </a:t>
            </a:r>
            <a:r>
              <a:rPr lang="es-ES" sz="2400" b="1" dirty="0" err="1">
                <a:latin typeface="Calibri" panose="020F0502020204030204" pitchFamily="34" charset="0"/>
              </a:rPr>
              <a:t>factors</a:t>
            </a:r>
            <a:r>
              <a:rPr lang="es-ES" sz="2400" b="1" dirty="0">
                <a:latin typeface="Calibri" panose="020F0502020204030204" pitchFamily="34" charset="0"/>
              </a:rPr>
              <a:t> </a:t>
            </a:r>
            <a:r>
              <a:rPr lang="ca-ES" sz="2400" b="1" dirty="0">
                <a:latin typeface="Calibri" panose="020F0502020204030204" pitchFamily="34" charset="0"/>
              </a:rPr>
              <a:t>biològics, psicològics, socials, econòmics, polítics, ètics, legals, històrics, religiosos i espirituals</a:t>
            </a:r>
            <a:r>
              <a:rPr lang="ca-ES" sz="1600" dirty="0" smtClean="0">
                <a:latin typeface="Calibri" panose="020F0502020204030204" pitchFamily="34" charset="0"/>
              </a:rPr>
              <a:t>.”</a:t>
            </a:r>
            <a:endParaRPr lang="ca-ES" sz="2400" dirty="0">
              <a:latin typeface="Calibri" panose="020F0502020204030204" pitchFamily="34" charset="0"/>
            </a:endParaRPr>
          </a:p>
          <a:p>
            <a:pPr marL="0" indent="0" algn="r">
              <a:buNone/>
              <a:defRPr/>
            </a:pPr>
            <a:r>
              <a:rPr lang="es-ES" sz="2400" i="1" dirty="0" err="1">
                <a:latin typeface="Calibri" panose="020F0502020204030204" pitchFamily="34" charset="0"/>
              </a:rPr>
              <a:t>Organització</a:t>
            </a:r>
            <a:r>
              <a:rPr lang="es-ES" sz="2400" i="1" dirty="0">
                <a:latin typeface="Calibri" panose="020F0502020204030204" pitchFamily="34" charset="0"/>
              </a:rPr>
              <a:t> Mundial de la </a:t>
            </a:r>
            <a:r>
              <a:rPr lang="es-ES" sz="2400" i="1" dirty="0" err="1">
                <a:latin typeface="Calibri" panose="020F0502020204030204" pitchFamily="34" charset="0"/>
              </a:rPr>
              <a:t>Salut</a:t>
            </a:r>
            <a:r>
              <a:rPr lang="es-ES" sz="2400" i="1" dirty="0">
                <a:latin typeface="Calibri" panose="020F0502020204030204" pitchFamily="34" charset="0"/>
              </a:rPr>
              <a:t>, 2006</a:t>
            </a:r>
            <a:endParaRPr lang="ca-ES" sz="2400" i="1" dirty="0">
              <a:latin typeface="Calibri" panose="020F050202020403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379077" y="2444880"/>
            <a:ext cx="5257800" cy="36804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08" y="6615536"/>
            <a:ext cx="5092979" cy="18674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872" y="471887"/>
            <a:ext cx="286535" cy="45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67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446169" y="257416"/>
            <a:ext cx="8229600" cy="730250"/>
          </a:xfrm>
          <a:extLst/>
        </p:spPr>
        <p:txBody>
          <a:bodyPr vert="horz" lIns="90000" tIns="46800" rIns="90000" bIns="46800" rtlCol="0" anchor="ctr">
            <a:normAutofit/>
          </a:bodyPr>
          <a:lstStyle/>
          <a:p>
            <a:pPr algn="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altLang="es-ES" sz="3200" b="1" dirty="0">
                <a:solidFill>
                  <a:srgbClr val="8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VIOLÈNCIA MASCLISTA A L’ADOLESCÈNCIA</a:t>
            </a:r>
          </a:p>
        </p:txBody>
      </p:sp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490673" y="1082477"/>
            <a:ext cx="10997282" cy="709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lvl="1">
              <a:lnSpc>
                <a:spcPct val="150000"/>
              </a:lnSpc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altLang="es-ES" sz="2200" b="1" dirty="0" err="1">
                <a:latin typeface="Calibri" pitchFamily="34" charset="0"/>
              </a:rPr>
              <a:t>Violència</a:t>
            </a:r>
            <a:r>
              <a:rPr lang="es-ES" altLang="es-ES" sz="2200" b="1" dirty="0">
                <a:latin typeface="Calibri" pitchFamily="34" charset="0"/>
              </a:rPr>
              <a:t> </a:t>
            </a:r>
            <a:r>
              <a:rPr lang="es-ES" altLang="es-ES" sz="2200" b="1" dirty="0" err="1">
                <a:latin typeface="Calibri" pitchFamily="34" charset="0"/>
              </a:rPr>
              <a:t>estètica</a:t>
            </a:r>
            <a:r>
              <a:rPr lang="es-ES" altLang="es-ES" sz="2200" b="1" dirty="0">
                <a:latin typeface="Calibri" pitchFamily="34" charset="0"/>
              </a:rPr>
              <a:t> i </a:t>
            </a:r>
            <a:r>
              <a:rPr lang="es-ES" altLang="es-ES" sz="2200" b="1" dirty="0" err="1">
                <a:latin typeface="Calibri" pitchFamily="34" charset="0"/>
              </a:rPr>
              <a:t>mitjans</a:t>
            </a:r>
            <a:r>
              <a:rPr lang="es-ES" altLang="es-ES" sz="2200" b="1" dirty="0">
                <a:latin typeface="Calibri" pitchFamily="34" charset="0"/>
              </a:rPr>
              <a:t> de </a:t>
            </a:r>
            <a:r>
              <a:rPr lang="es-ES" altLang="es-ES" sz="2200" b="1" dirty="0" err="1">
                <a:latin typeface="Calibri" pitchFamily="34" charset="0"/>
              </a:rPr>
              <a:t>comunicació</a:t>
            </a:r>
            <a:r>
              <a:rPr lang="es-ES" altLang="es-ES" sz="2200" dirty="0">
                <a:latin typeface="Calibri" pitchFamily="34" charset="0"/>
              </a:rPr>
              <a:t>: </a:t>
            </a:r>
            <a:r>
              <a:rPr lang="es-ES" altLang="es-ES" sz="2200" dirty="0" err="1">
                <a:latin typeface="Calibri" pitchFamily="34" charset="0"/>
              </a:rPr>
              <a:t>publicitat</a:t>
            </a:r>
            <a:r>
              <a:rPr lang="es-ES" altLang="es-ES" sz="2200" dirty="0">
                <a:latin typeface="Calibri" pitchFamily="34" charset="0"/>
              </a:rPr>
              <a:t> sexista, </a:t>
            </a:r>
            <a:r>
              <a:rPr lang="es-ES" altLang="es-ES" sz="2200" dirty="0" err="1">
                <a:latin typeface="Calibri" pitchFamily="34" charset="0"/>
              </a:rPr>
              <a:t>model</a:t>
            </a:r>
            <a:r>
              <a:rPr lang="es-ES" altLang="es-ES" sz="2200" dirty="0">
                <a:latin typeface="Calibri" pitchFamily="34" charset="0"/>
              </a:rPr>
              <a:t> </a:t>
            </a:r>
            <a:r>
              <a:rPr lang="es-ES" altLang="es-ES" sz="2200" dirty="0" err="1" smtClean="0">
                <a:latin typeface="Calibri" pitchFamily="34" charset="0"/>
              </a:rPr>
              <a:t>bellesa</a:t>
            </a:r>
            <a:r>
              <a:rPr lang="es-ES" altLang="es-ES" sz="2200" dirty="0" smtClean="0">
                <a:latin typeface="Calibri" pitchFamily="34" charset="0"/>
              </a:rPr>
              <a:t> </a:t>
            </a:r>
            <a:r>
              <a:rPr lang="es-ES" altLang="es-ES" sz="2200" dirty="0" err="1" smtClean="0">
                <a:latin typeface="Calibri" pitchFamily="34" charset="0"/>
              </a:rPr>
              <a:t>hegemònic</a:t>
            </a:r>
            <a:r>
              <a:rPr lang="es-ES" altLang="es-ES" sz="2200" dirty="0">
                <a:latin typeface="Calibri" pitchFamily="34" charset="0"/>
              </a:rPr>
              <a:t>, </a:t>
            </a:r>
            <a:r>
              <a:rPr lang="es-ES" altLang="es-ES" sz="2200" dirty="0" err="1">
                <a:latin typeface="Calibri" pitchFamily="34" charset="0"/>
              </a:rPr>
              <a:t>cirurgia</a:t>
            </a:r>
            <a:r>
              <a:rPr lang="es-ES" altLang="es-ES" sz="2200" dirty="0">
                <a:latin typeface="Calibri" pitchFamily="34" charset="0"/>
              </a:rPr>
              <a:t> </a:t>
            </a:r>
            <a:r>
              <a:rPr lang="es-ES" altLang="es-ES" sz="2200" dirty="0" err="1">
                <a:latin typeface="Calibri" pitchFamily="34" charset="0"/>
              </a:rPr>
              <a:t>estètica</a:t>
            </a:r>
            <a:r>
              <a:rPr lang="es-ES" altLang="es-ES" sz="2200" dirty="0">
                <a:latin typeface="Calibri" pitchFamily="34" charset="0"/>
              </a:rPr>
              <a:t>, </a:t>
            </a:r>
            <a:r>
              <a:rPr lang="es-ES" altLang="es-ES" sz="2200" dirty="0" err="1">
                <a:latin typeface="Calibri" pitchFamily="34" charset="0"/>
              </a:rPr>
              <a:t>ús</a:t>
            </a:r>
            <a:r>
              <a:rPr lang="es-ES" altLang="es-ES" sz="2200" dirty="0">
                <a:latin typeface="Calibri" pitchFamily="34" charset="0"/>
              </a:rPr>
              <a:t> de la dona </a:t>
            </a:r>
            <a:r>
              <a:rPr lang="es-ES" altLang="es-ES" sz="2200" dirty="0" err="1">
                <a:latin typeface="Calibri" pitchFamily="34" charset="0"/>
              </a:rPr>
              <a:t>com</a:t>
            </a:r>
            <a:r>
              <a:rPr lang="es-ES" altLang="es-ES" sz="2200" dirty="0">
                <a:latin typeface="Calibri" pitchFamily="34" charset="0"/>
              </a:rPr>
              <a:t> a </a:t>
            </a:r>
            <a:r>
              <a:rPr lang="es-ES" altLang="es-ES" sz="2200" dirty="0" err="1">
                <a:latin typeface="Calibri" pitchFamily="34" charset="0"/>
              </a:rPr>
              <a:t>objecte</a:t>
            </a:r>
            <a:r>
              <a:rPr lang="es-ES" altLang="es-ES" sz="2200" dirty="0">
                <a:latin typeface="Calibri" pitchFamily="34" charset="0"/>
              </a:rPr>
              <a:t>… </a:t>
            </a:r>
            <a:endParaRPr lang="es-ES" altLang="es-ES" sz="2200" dirty="0" smtClean="0">
              <a:latin typeface="Calibri" pitchFamily="34" charset="0"/>
            </a:endParaRPr>
          </a:p>
          <a:p>
            <a:pPr lvl="1" algn="just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Char char="l"/>
              <a:defRPr/>
            </a:pPr>
            <a:endParaRPr lang="ca-ES" altLang="es-ES" sz="2300" b="1" dirty="0" smtClean="0">
              <a:latin typeface="Calibri" pitchFamily="34" charset="0"/>
            </a:endParaRPr>
          </a:p>
          <a:p>
            <a:pPr lvl="1" algn="just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Char char="l"/>
              <a:defRPr/>
            </a:pPr>
            <a:endParaRPr lang="ca-ES" altLang="es-ES" sz="2300" b="1" dirty="0" smtClean="0">
              <a:latin typeface="Calibri" pitchFamily="34" charset="0"/>
            </a:endParaRPr>
          </a:p>
          <a:p>
            <a:pPr lvl="1" algn="just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Char char="l"/>
              <a:defRPr/>
            </a:pPr>
            <a:r>
              <a:rPr lang="ca-ES" altLang="es-ES" sz="2300" b="1" dirty="0" smtClean="0">
                <a:latin typeface="Calibri" pitchFamily="34" charset="0"/>
              </a:rPr>
              <a:t>Violència </a:t>
            </a:r>
            <a:r>
              <a:rPr lang="ca-ES" altLang="es-ES" sz="2300" b="1" dirty="0">
                <a:latin typeface="Calibri" pitchFamily="34" charset="0"/>
              </a:rPr>
              <a:t>masclista dins la parella</a:t>
            </a:r>
          </a:p>
          <a:p>
            <a:pPr lvl="1" algn="just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Char char="l"/>
              <a:defRPr/>
            </a:pPr>
            <a:endParaRPr lang="ca-ES" altLang="es-ES" sz="2300" b="1" dirty="0">
              <a:latin typeface="Calibri" pitchFamily="34" charset="0"/>
            </a:endParaRPr>
          </a:p>
          <a:p>
            <a:pPr lvl="1" algn="just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Char char="l"/>
              <a:defRPr/>
            </a:pPr>
            <a:endParaRPr lang="ca-ES" altLang="es-ES" sz="2300" b="1" dirty="0">
              <a:latin typeface="Calibri" pitchFamily="34" charset="0"/>
            </a:endParaRPr>
          </a:p>
          <a:p>
            <a:pPr lvl="1" algn="just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Char char="l"/>
              <a:defRPr/>
            </a:pPr>
            <a:endParaRPr lang="ca-ES" altLang="es-ES" sz="2300" dirty="0">
              <a:latin typeface="Calibri" pitchFamily="34" charset="0"/>
            </a:endParaRPr>
          </a:p>
          <a:p>
            <a:pPr lvl="1" algn="just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Char char="l"/>
              <a:defRPr/>
            </a:pPr>
            <a:endParaRPr lang="ca-ES" altLang="es-ES" sz="2200" dirty="0">
              <a:latin typeface="Calibri" pitchFamily="34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" altLang="es-ES" dirty="0">
              <a:solidFill>
                <a:srgbClr val="000000"/>
              </a:solidFill>
            </a:endParaRPr>
          </a:p>
          <a:p>
            <a:pPr lvl="1">
              <a:lnSpc>
                <a:spcPct val="150000"/>
              </a:lnSpc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" altLang="es-ES" dirty="0"/>
          </a:p>
          <a:p>
            <a:pPr lvl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" altLang="es-ES" b="1" dirty="0">
              <a:solidFill>
                <a:srgbClr val="000000"/>
              </a:solidFill>
            </a:endParaRPr>
          </a:p>
          <a:p>
            <a:pPr lvl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" altLang="es-ES" b="1" dirty="0">
              <a:solidFill>
                <a:srgbClr val="000000"/>
              </a:solidFill>
            </a:endParaRPr>
          </a:p>
          <a:p>
            <a:pPr lvl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" altLang="es-ES" b="1" dirty="0">
              <a:solidFill>
                <a:srgbClr val="000000"/>
              </a:solidFill>
            </a:endParaRPr>
          </a:p>
          <a:p>
            <a:pPr lvl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" altLang="es-ES" sz="2000" dirty="0">
              <a:solidFill>
                <a:srgbClr val="000000"/>
              </a:solidFill>
            </a:endParaRPr>
          </a:p>
          <a:p>
            <a:pPr lvl="1">
              <a:lnSpc>
                <a:spcPct val="150000"/>
              </a:lnSpc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" altLang="es-ES" sz="2000" dirty="0">
              <a:solidFill>
                <a:srgbClr val="000000"/>
              </a:solidFill>
            </a:endParaRPr>
          </a:p>
        </p:txBody>
      </p:sp>
      <p:graphicFrame>
        <p:nvGraphicFramePr>
          <p:cNvPr id="7" name="1 Diagrama"/>
          <p:cNvGraphicFramePr/>
          <p:nvPr>
            <p:extLst>
              <p:ext uri="{D42A27DB-BD31-4B8C-83A1-F6EECF244321}">
                <p14:modId xmlns:p14="http://schemas.microsoft.com/office/powerpoint/2010/main" val="776908610"/>
              </p:ext>
            </p:extLst>
          </p:nvPr>
        </p:nvGraphicFramePr>
        <p:xfrm>
          <a:off x="2680050" y="3025635"/>
          <a:ext cx="6000328" cy="2968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783" y="352226"/>
            <a:ext cx="344201" cy="54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2879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8"/>
          <p:cNvSpPr txBox="1">
            <a:spLocks noChangeArrowheads="1"/>
          </p:cNvSpPr>
          <p:nvPr/>
        </p:nvSpPr>
        <p:spPr bwMode="auto">
          <a:xfrm>
            <a:off x="731832" y="656505"/>
            <a:ext cx="11164934" cy="484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42900" defTabSz="449263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800100" indent="-285750" defTabSz="449263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marL="514350" lvl="1" indent="0" algn="just" eaLnBrk="1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SzPct val="45000"/>
              <a:buNone/>
              <a:defRPr/>
            </a:pPr>
            <a:endParaRPr lang="es-ES" altLang="es-ES" sz="2200" b="1" dirty="0">
              <a:latin typeface="Calibri" pitchFamily="34" charset="0"/>
            </a:endParaRPr>
          </a:p>
          <a:p>
            <a:pPr lvl="1" algn="just" eaLnBrk="1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Char char="l"/>
              <a:defRPr/>
            </a:pPr>
            <a:r>
              <a:rPr lang="ca-ES" altLang="es-ES" sz="2300" dirty="0" err="1" smtClean="0">
                <a:latin typeface="Calibri" pitchFamily="34" charset="0"/>
              </a:rPr>
              <a:t>Objectualització</a:t>
            </a:r>
            <a:r>
              <a:rPr lang="ca-ES" altLang="es-ES" sz="2300" dirty="0" smtClean="0">
                <a:latin typeface="Calibri" pitchFamily="34" charset="0"/>
              </a:rPr>
              <a:t> </a:t>
            </a:r>
            <a:r>
              <a:rPr lang="ca-ES" altLang="es-ES" sz="2300" dirty="0">
                <a:latin typeface="Calibri" pitchFamily="34" charset="0"/>
              </a:rPr>
              <a:t>del cos de les </a:t>
            </a:r>
            <a:r>
              <a:rPr lang="ca-ES" altLang="es-ES" sz="2300" dirty="0" smtClean="0">
                <a:latin typeface="Calibri" pitchFamily="34" charset="0"/>
              </a:rPr>
              <a:t>noies</a:t>
            </a:r>
            <a:endParaRPr lang="ca-ES" altLang="es-ES" sz="2300" dirty="0">
              <a:latin typeface="Calibri" pitchFamily="34" charset="0"/>
            </a:endParaRPr>
          </a:p>
          <a:p>
            <a:pPr lvl="1" algn="just" eaLnBrk="1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Char char="l"/>
              <a:defRPr/>
            </a:pPr>
            <a:r>
              <a:rPr lang="ca-ES" altLang="es-ES" sz="2300" dirty="0">
                <a:latin typeface="Calibri" pitchFamily="34" charset="0"/>
              </a:rPr>
              <a:t>Penalització de la sexualitat de les noies</a:t>
            </a:r>
          </a:p>
          <a:p>
            <a:pPr lvl="1" algn="just" eaLnBrk="1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Char char="l"/>
              <a:defRPr/>
            </a:pPr>
            <a:r>
              <a:rPr lang="ca-ES" altLang="es-ES" sz="2300" dirty="0">
                <a:latin typeface="Calibri" pitchFamily="34" charset="0"/>
              </a:rPr>
              <a:t>Ridiculització dels processos biològics</a:t>
            </a:r>
          </a:p>
          <a:p>
            <a:pPr lvl="1" algn="just" eaLnBrk="1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Char char="l"/>
              <a:defRPr/>
            </a:pPr>
            <a:r>
              <a:rPr lang="ca-ES" altLang="es-ES" sz="2300" dirty="0">
                <a:latin typeface="Calibri" pitchFamily="34" charset="0"/>
              </a:rPr>
              <a:t>Comentaris i “</a:t>
            </a:r>
            <a:r>
              <a:rPr lang="ca-ES" altLang="es-ES" sz="2300" dirty="0" err="1">
                <a:latin typeface="Calibri" pitchFamily="34" charset="0"/>
              </a:rPr>
              <a:t>piropos</a:t>
            </a:r>
            <a:r>
              <a:rPr lang="ca-ES" altLang="es-ES" sz="2300" dirty="0">
                <a:latin typeface="Calibri" pitchFamily="34" charset="0"/>
              </a:rPr>
              <a:t>”</a:t>
            </a:r>
          </a:p>
          <a:p>
            <a:pPr lvl="1" algn="just" eaLnBrk="1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Char char="l"/>
              <a:defRPr/>
            </a:pPr>
            <a:r>
              <a:rPr lang="ca-ES" altLang="es-ES" sz="2300" dirty="0">
                <a:latin typeface="Calibri" pitchFamily="34" charset="0"/>
              </a:rPr>
              <a:t>Indefensió apresa</a:t>
            </a:r>
          </a:p>
          <a:p>
            <a:pPr lvl="1" algn="just" eaLnBrk="1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Char char="l"/>
              <a:defRPr/>
            </a:pPr>
            <a:r>
              <a:rPr lang="ca-ES" altLang="es-ES" sz="2300" dirty="0">
                <a:latin typeface="Calibri" pitchFamily="34" charset="0"/>
              </a:rPr>
              <a:t>Traspàs de límits: </a:t>
            </a:r>
            <a:r>
              <a:rPr lang="ca-ES" altLang="es-ES" sz="2300" dirty="0" smtClean="0">
                <a:latin typeface="Calibri" pitchFamily="34" charset="0"/>
              </a:rPr>
              <a:t>pressió, tocaments</a:t>
            </a:r>
            <a:r>
              <a:rPr lang="ca-ES" altLang="es-ES" sz="2300" dirty="0">
                <a:latin typeface="Calibri" pitchFamily="34" charset="0"/>
              </a:rPr>
              <a:t>, assetjament </a:t>
            </a:r>
            <a:r>
              <a:rPr lang="ca-ES" altLang="es-ES" sz="2300" dirty="0" smtClean="0">
                <a:latin typeface="Calibri" pitchFamily="34" charset="0"/>
              </a:rPr>
              <a:t>sexual</a:t>
            </a:r>
            <a:endParaRPr lang="ca-ES" altLang="es-ES" sz="2300" dirty="0">
              <a:latin typeface="Calibri" pitchFamily="34" charset="0"/>
            </a:endParaRPr>
          </a:p>
          <a:p>
            <a:pPr lvl="1" algn="just" eaLnBrk="1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SzPct val="45000"/>
              <a:defRPr/>
            </a:pPr>
            <a:r>
              <a:rPr lang="ca-ES" altLang="es-ES" sz="2300" dirty="0" smtClean="0">
                <a:latin typeface="Calibri" pitchFamily="34" charset="0"/>
              </a:rPr>
              <a:t>Agressions sexuals: abusos, pràctiques no desitjades, relacions sense consentiment</a:t>
            </a:r>
          </a:p>
          <a:p>
            <a:pPr lvl="1" algn="just" eaLnBrk="1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SzPct val="45000"/>
              <a:defRPr/>
            </a:pPr>
            <a:r>
              <a:rPr lang="ca-ES" altLang="es-ES" sz="2300" dirty="0" smtClean="0">
                <a:latin typeface="Calibri" pitchFamily="34" charset="0"/>
              </a:rPr>
              <a:t>Culpabilització </a:t>
            </a:r>
            <a:r>
              <a:rPr lang="ca-ES" altLang="es-ES" sz="2300" dirty="0">
                <a:latin typeface="Calibri" pitchFamily="34" charset="0"/>
              </a:rPr>
              <a:t>de la </a:t>
            </a:r>
            <a:r>
              <a:rPr lang="ca-ES" altLang="es-ES" sz="2300" dirty="0" smtClean="0">
                <a:latin typeface="Calibri" pitchFamily="34" charset="0"/>
              </a:rPr>
              <a:t>víctima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0930" y="3"/>
            <a:ext cx="8229600" cy="8651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vert="horz" lIns="90000" tIns="46800" rIns="90000" bIns="46800" rtlCol="0" anchor="ctr">
            <a:normAutofit/>
          </a:bodyPr>
          <a:lstStyle/>
          <a:p>
            <a:pPr algn="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altLang="es-ES" sz="3200" b="1" dirty="0">
                <a:solidFill>
                  <a:srgbClr val="8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VIOLÈNCIA SEXUAL A L’ADOLESCÈNCIA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379077" y="2444880"/>
            <a:ext cx="5257800" cy="36804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08" y="6615536"/>
            <a:ext cx="5092979" cy="18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4153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1108" y="148114"/>
            <a:ext cx="10515600" cy="1325563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rgbClr val="808000"/>
                </a:solidFill>
                <a:latin typeface="+mn-lt"/>
              </a:rPr>
              <a:t>CONEIXEMENT COL·LECTIU!</a:t>
            </a:r>
            <a:endParaRPr lang="es-ES" b="1" dirty="0">
              <a:solidFill>
                <a:srgbClr val="808000"/>
              </a:solidFill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19955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Hola! Si fas servir </a:t>
            </a:r>
            <a:r>
              <a:rPr lang="es-ES" dirty="0" err="1" smtClean="0"/>
              <a:t>aquest</a:t>
            </a:r>
            <a:r>
              <a:rPr lang="es-ES" dirty="0" smtClean="0"/>
              <a:t> material no </a:t>
            </a:r>
            <a:r>
              <a:rPr lang="es-ES" dirty="0" err="1" smtClean="0"/>
              <a:t>t’oblidis</a:t>
            </a:r>
            <a:r>
              <a:rPr lang="es-ES" dirty="0" smtClean="0"/>
              <a:t> de la cultura </a:t>
            </a:r>
            <a:r>
              <a:rPr lang="es-ES" dirty="0" err="1" smtClean="0"/>
              <a:t>Creative</a:t>
            </a:r>
            <a:r>
              <a:rPr lang="es-ES" dirty="0" smtClean="0"/>
              <a:t> </a:t>
            </a:r>
            <a:r>
              <a:rPr lang="es-ES" dirty="0" err="1" smtClean="0"/>
              <a:t>Commons</a:t>
            </a:r>
            <a:r>
              <a:rPr lang="es-ES" dirty="0" smtClean="0"/>
              <a:t>. </a:t>
            </a:r>
            <a:r>
              <a:rPr lang="es-ES" dirty="0" err="1" smtClean="0"/>
              <a:t>Compartim</a:t>
            </a:r>
            <a:r>
              <a:rPr lang="es-ES" dirty="0" smtClean="0"/>
              <a:t> i </a:t>
            </a:r>
            <a:r>
              <a:rPr lang="es-ES" dirty="0" err="1" smtClean="0"/>
              <a:t>creem</a:t>
            </a:r>
            <a:r>
              <a:rPr lang="es-ES" dirty="0" smtClean="0"/>
              <a:t> </a:t>
            </a:r>
            <a:r>
              <a:rPr lang="es-ES" dirty="0" err="1" smtClean="0"/>
              <a:t>coneixement</a:t>
            </a:r>
            <a:r>
              <a:rPr lang="es-ES" dirty="0" smtClean="0"/>
              <a:t> des del </a:t>
            </a:r>
            <a:r>
              <a:rPr lang="es-ES" dirty="0" err="1" smtClean="0"/>
              <a:t>reconeixement</a:t>
            </a:r>
            <a:r>
              <a:rPr lang="es-ES" dirty="0" smtClean="0"/>
              <a:t>. </a:t>
            </a:r>
          </a:p>
          <a:p>
            <a:pPr marL="0" indent="0">
              <a:buNone/>
            </a:pPr>
            <a:endParaRPr lang="es-ES" sz="2000" b="1" dirty="0" smtClean="0"/>
          </a:p>
          <a:p>
            <a:pPr marL="0" indent="0">
              <a:buNone/>
            </a:pPr>
            <a:r>
              <a:rPr lang="es-ES" sz="2000" b="1" dirty="0" smtClean="0"/>
              <a:t>Cita </a:t>
            </a:r>
            <a:r>
              <a:rPr lang="es-ES" sz="2000" b="1" dirty="0" err="1" smtClean="0"/>
              <a:t>l’autoria</a:t>
            </a:r>
            <a:r>
              <a:rPr lang="es-ES" sz="2000" b="1" dirty="0" smtClean="0"/>
              <a:t> – No </a:t>
            </a:r>
            <a:r>
              <a:rPr lang="es-ES" sz="2000" b="1" dirty="0" err="1" smtClean="0"/>
              <a:t>treguis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beneficis</a:t>
            </a:r>
            <a:r>
              <a:rPr lang="es-ES" sz="2000" b="1" dirty="0" smtClean="0"/>
              <a:t> – </a:t>
            </a:r>
            <a:r>
              <a:rPr lang="es-ES" sz="2000" b="1" dirty="0" err="1" smtClean="0"/>
              <a:t>Comparteix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sense</a:t>
            </a:r>
            <a:r>
              <a:rPr lang="es-ES" sz="2000" b="1" dirty="0" smtClean="0"/>
              <a:t> modificar </a:t>
            </a:r>
            <a:r>
              <a:rPr lang="es-ES" sz="2000" b="1" dirty="0"/>
              <a:t>–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Utilitza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aquestes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llicències</a:t>
            </a:r>
            <a:endParaRPr lang="es-ES" sz="2000" b="1" dirty="0" smtClean="0"/>
          </a:p>
          <a:p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3712176"/>
            <a:ext cx="5162550" cy="1905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4" t="-549"/>
          <a:stretch/>
        </p:blipFill>
        <p:spPr>
          <a:xfrm>
            <a:off x="7529383" y="2964191"/>
            <a:ext cx="3023287" cy="363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317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829" y="261196"/>
            <a:ext cx="7467600" cy="79181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vert="horz" lIns="90000" tIns="46800" rIns="90000" bIns="46800" rtlCol="0" anchor="ctr">
            <a:noAutofit/>
          </a:bodyPr>
          <a:lstStyle/>
          <a:p>
            <a:pPr algn="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altLang="es-ES" sz="3600" b="1" dirty="0">
                <a:solidFill>
                  <a:srgbClr val="8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VIOLÈNCIES </a:t>
            </a:r>
            <a:r>
              <a:rPr lang="es-ES" altLang="es-ES" sz="3600" b="1" dirty="0" smtClean="0">
                <a:solidFill>
                  <a:srgbClr val="8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2.0</a:t>
            </a:r>
            <a:endParaRPr lang="es-ES" altLang="es-ES" sz="3600" b="1" dirty="0">
              <a:solidFill>
                <a:srgbClr val="8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411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341908" y="1323465"/>
            <a:ext cx="10682407" cy="4763176"/>
          </a:xfrm>
        </p:spPr>
        <p:txBody>
          <a:bodyPr>
            <a:normAutofit/>
          </a:bodyPr>
          <a:lstStyle/>
          <a:p>
            <a:pPr marL="365760" lvl="1" indent="0" algn="just">
              <a:buNone/>
              <a:defRPr/>
            </a:pPr>
            <a:r>
              <a:rPr lang="es-ES" altLang="es-ES" sz="2800" dirty="0">
                <a:latin typeface="Calibri" panose="020F0502020204030204" pitchFamily="34" charset="0"/>
              </a:rPr>
              <a:t>Incrementa </a:t>
            </a:r>
            <a:r>
              <a:rPr lang="es-ES" altLang="es-ES" sz="2800" dirty="0" err="1">
                <a:latin typeface="Calibri" panose="020F0502020204030204" pitchFamily="34" charset="0"/>
              </a:rPr>
              <a:t>considerablement</a:t>
            </a:r>
            <a:r>
              <a:rPr lang="es-ES" altLang="es-ES" sz="2800" dirty="0">
                <a:latin typeface="Calibri" panose="020F0502020204030204" pitchFamily="34" charset="0"/>
              </a:rPr>
              <a:t> la </a:t>
            </a:r>
            <a:r>
              <a:rPr lang="es-ES" altLang="es-ES" sz="2800" dirty="0" err="1">
                <a:latin typeface="Calibri" panose="020F0502020204030204" pitchFamily="34" charset="0"/>
              </a:rPr>
              <a:t>possibilitat</a:t>
            </a:r>
            <a:r>
              <a:rPr lang="es-ES" altLang="es-ES" sz="2800" dirty="0">
                <a:latin typeface="Calibri" panose="020F0502020204030204" pitchFamily="34" charset="0"/>
              </a:rPr>
              <a:t> de control i </a:t>
            </a:r>
            <a:r>
              <a:rPr lang="es-ES" altLang="es-ES" sz="2800" dirty="0" err="1">
                <a:latin typeface="Calibri" panose="020F0502020204030204" pitchFamily="34" charset="0"/>
              </a:rPr>
              <a:t>pressió</a:t>
            </a:r>
            <a:r>
              <a:rPr lang="es-ES" altLang="es-ES" sz="2800" dirty="0">
                <a:latin typeface="Calibri" panose="020F0502020204030204" pitchFamily="34" charset="0"/>
              </a:rPr>
              <a:t> </a:t>
            </a:r>
            <a:r>
              <a:rPr lang="es-ES" altLang="es-ES" sz="2800" dirty="0" err="1">
                <a:latin typeface="Calibri" panose="020F0502020204030204" pitchFamily="34" charset="0"/>
              </a:rPr>
              <a:t>així</a:t>
            </a:r>
            <a:r>
              <a:rPr lang="es-ES" altLang="es-ES" sz="2800" dirty="0">
                <a:latin typeface="Calibri" panose="020F0502020204030204" pitchFamily="34" charset="0"/>
              </a:rPr>
              <a:t> </a:t>
            </a:r>
            <a:r>
              <a:rPr lang="es-ES" altLang="es-ES" sz="2800" dirty="0" err="1">
                <a:latin typeface="Calibri" panose="020F0502020204030204" pitchFamily="34" charset="0"/>
              </a:rPr>
              <a:t>com</a:t>
            </a:r>
            <a:r>
              <a:rPr lang="es-ES" altLang="es-ES" sz="2800" dirty="0">
                <a:latin typeface="Calibri" panose="020F0502020204030204" pitchFamily="34" charset="0"/>
              </a:rPr>
              <a:t> la </a:t>
            </a:r>
            <a:r>
              <a:rPr lang="es-ES" altLang="es-ES" sz="2800" dirty="0" err="1">
                <a:latin typeface="Calibri" panose="020F0502020204030204" pitchFamily="34" charset="0"/>
              </a:rPr>
              <a:t>gravetat</a:t>
            </a:r>
            <a:r>
              <a:rPr lang="es-ES" altLang="es-ES" sz="2800" dirty="0">
                <a:latin typeface="Calibri" panose="020F0502020204030204" pitchFamily="34" charset="0"/>
              </a:rPr>
              <a:t> de les </a:t>
            </a:r>
            <a:r>
              <a:rPr lang="es-ES" altLang="es-ES" sz="2800" dirty="0" err="1">
                <a:latin typeface="Calibri" panose="020F0502020204030204" pitchFamily="34" charset="0"/>
              </a:rPr>
              <a:t>conseqüències</a:t>
            </a:r>
            <a:r>
              <a:rPr lang="es-ES" altLang="es-ES" sz="2800" dirty="0">
                <a:latin typeface="Calibri" panose="020F0502020204030204" pitchFamily="34" charset="0"/>
              </a:rPr>
              <a:t> que </a:t>
            </a:r>
            <a:r>
              <a:rPr lang="es-ES" altLang="es-ES" sz="2800" dirty="0" err="1">
                <a:latin typeface="Calibri" panose="020F0502020204030204" pitchFamily="34" charset="0"/>
              </a:rPr>
              <a:t>pot</a:t>
            </a:r>
            <a:r>
              <a:rPr lang="es-ES" altLang="es-ES" sz="2800" dirty="0">
                <a:latin typeface="Calibri" panose="020F0502020204030204" pitchFamily="34" charset="0"/>
              </a:rPr>
              <a:t> </a:t>
            </a:r>
            <a:r>
              <a:rPr lang="es-ES" altLang="es-ES" sz="2800" dirty="0" err="1">
                <a:latin typeface="Calibri" panose="020F0502020204030204" pitchFamily="34" charset="0"/>
              </a:rPr>
              <a:t>tenir</a:t>
            </a:r>
            <a:r>
              <a:rPr lang="es-ES" altLang="es-ES" sz="2800" dirty="0">
                <a:latin typeface="Calibri" panose="020F0502020204030204" pitchFamily="34" charset="0"/>
              </a:rPr>
              <a:t>.</a:t>
            </a:r>
          </a:p>
          <a:p>
            <a:pPr marL="365760" lvl="1" indent="0" algn="just">
              <a:buNone/>
              <a:defRPr/>
            </a:pPr>
            <a:endParaRPr lang="es-ES" altLang="es-ES" sz="2800" dirty="0">
              <a:latin typeface="Calibri" panose="020F0502020204030204" pitchFamily="34" charset="0"/>
            </a:endParaRPr>
          </a:p>
          <a:p>
            <a:pPr marL="1097597" lvl="2" indent="-457200" algn="just">
              <a:buClr>
                <a:srgbClr val="808000"/>
              </a:buClr>
              <a:defRPr/>
            </a:pPr>
            <a:r>
              <a:rPr lang="es-ES" altLang="es-ES" sz="2400" dirty="0" err="1">
                <a:latin typeface="Calibri" panose="020F0502020204030204" pitchFamily="34" charset="0"/>
              </a:rPr>
              <a:t>L’intercanvi</a:t>
            </a:r>
            <a:r>
              <a:rPr lang="es-ES" altLang="es-ES" sz="2400" dirty="0">
                <a:latin typeface="Calibri" panose="020F0502020204030204" pitchFamily="34" charset="0"/>
              </a:rPr>
              <a:t> de </a:t>
            </a:r>
            <a:r>
              <a:rPr lang="es-ES" altLang="es-ES" sz="2400" dirty="0" err="1">
                <a:latin typeface="Calibri" panose="020F0502020204030204" pitchFamily="34" charset="0"/>
              </a:rPr>
              <a:t>contingut</a:t>
            </a:r>
            <a:r>
              <a:rPr lang="es-ES" altLang="es-ES" sz="2400" dirty="0">
                <a:latin typeface="Calibri" panose="020F0502020204030204" pitchFamily="34" charset="0"/>
              </a:rPr>
              <a:t> </a:t>
            </a:r>
            <a:r>
              <a:rPr lang="es-ES" altLang="es-ES" sz="2400" dirty="0" err="1">
                <a:latin typeface="Calibri" panose="020F0502020204030204" pitchFamily="34" charset="0"/>
              </a:rPr>
              <a:t>personals</a:t>
            </a:r>
            <a:r>
              <a:rPr lang="es-ES" altLang="es-ES" sz="2400" dirty="0">
                <a:latin typeface="Calibri" panose="020F0502020204030204" pitchFamily="34" charset="0"/>
              </a:rPr>
              <a:t> es considera </a:t>
            </a:r>
            <a:r>
              <a:rPr lang="es-ES" altLang="es-ES" sz="2400" b="1" dirty="0">
                <a:latin typeface="Calibri" panose="020F0502020204030204" pitchFamily="34" charset="0"/>
              </a:rPr>
              <a:t>“una </a:t>
            </a:r>
            <a:r>
              <a:rPr lang="es-ES" altLang="es-ES" sz="2400" b="1" dirty="0" err="1">
                <a:latin typeface="Calibri" panose="020F0502020204030204" pitchFamily="34" charset="0"/>
              </a:rPr>
              <a:t>prova</a:t>
            </a:r>
            <a:r>
              <a:rPr lang="es-ES" altLang="es-ES" sz="2400" b="1" dirty="0">
                <a:latin typeface="Calibri" panose="020F0502020204030204" pitchFamily="34" charset="0"/>
              </a:rPr>
              <a:t> </a:t>
            </a:r>
            <a:r>
              <a:rPr lang="es-ES" altLang="es-ES" sz="2400" b="1" dirty="0" err="1">
                <a:latin typeface="Calibri" panose="020F0502020204030204" pitchFamily="34" charset="0"/>
              </a:rPr>
              <a:t>d’amor</a:t>
            </a:r>
            <a:r>
              <a:rPr lang="es-ES" altLang="es-ES" sz="2400" b="1" dirty="0">
                <a:latin typeface="Calibri" panose="020F0502020204030204" pitchFamily="34" charset="0"/>
              </a:rPr>
              <a:t>”</a:t>
            </a:r>
          </a:p>
          <a:p>
            <a:pPr marL="1097597" lvl="2" indent="-457200" algn="just">
              <a:buClr>
                <a:srgbClr val="808000"/>
              </a:buClr>
              <a:defRPr/>
            </a:pPr>
            <a:r>
              <a:rPr lang="es-ES" altLang="es-ES" sz="2400" dirty="0">
                <a:latin typeface="Calibri" panose="020F0502020204030204" pitchFamily="34" charset="0"/>
              </a:rPr>
              <a:t>Control de </a:t>
            </a:r>
            <a:r>
              <a:rPr lang="es-ES" altLang="es-ES" sz="2400" dirty="0" err="1">
                <a:latin typeface="Calibri" panose="020F0502020204030204" pitchFamily="34" charset="0"/>
              </a:rPr>
              <a:t>xarxes</a:t>
            </a:r>
            <a:r>
              <a:rPr lang="es-ES" altLang="es-ES" sz="2400" dirty="0">
                <a:latin typeface="Calibri" panose="020F0502020204030204" pitchFamily="34" charset="0"/>
              </a:rPr>
              <a:t> </a:t>
            </a:r>
            <a:r>
              <a:rPr lang="es-ES" altLang="es-ES" sz="2400" dirty="0" err="1">
                <a:latin typeface="Calibri" panose="020F0502020204030204" pitchFamily="34" charset="0"/>
              </a:rPr>
              <a:t>socials</a:t>
            </a:r>
            <a:r>
              <a:rPr lang="es-ES" altLang="es-ES" sz="2400" dirty="0">
                <a:latin typeface="Calibri" panose="020F0502020204030204" pitchFamily="34" charset="0"/>
              </a:rPr>
              <a:t>, </a:t>
            </a:r>
            <a:endParaRPr lang="es-ES" altLang="es-ES" sz="2400" dirty="0" smtClean="0">
              <a:latin typeface="Calibri" panose="020F0502020204030204" pitchFamily="34" charset="0"/>
            </a:endParaRPr>
          </a:p>
          <a:p>
            <a:pPr marL="1097597" lvl="2" indent="-457200" algn="just">
              <a:buClr>
                <a:srgbClr val="808000"/>
              </a:buClr>
              <a:defRPr/>
            </a:pPr>
            <a:r>
              <a:rPr lang="es-ES" altLang="es-ES" sz="2400" b="1" dirty="0" smtClean="0">
                <a:latin typeface="Calibri" panose="020F0502020204030204" pitchFamily="34" charset="0"/>
              </a:rPr>
              <a:t>controlar </a:t>
            </a:r>
            <a:r>
              <a:rPr lang="es-ES" altLang="es-ES" sz="2400" b="1" dirty="0" err="1">
                <a:latin typeface="Calibri" panose="020F0502020204030204" pitchFamily="34" charset="0"/>
              </a:rPr>
              <a:t>els</a:t>
            </a:r>
            <a:r>
              <a:rPr lang="es-ES" altLang="es-ES" sz="2400" b="1" dirty="0">
                <a:latin typeface="Calibri" panose="020F0502020204030204" pitchFamily="34" charset="0"/>
              </a:rPr>
              <a:t> </a:t>
            </a:r>
            <a:r>
              <a:rPr lang="es-ES" altLang="es-ES" sz="2400" b="1" dirty="0" err="1">
                <a:latin typeface="Calibri" panose="020F0502020204030204" pitchFamily="34" charset="0"/>
              </a:rPr>
              <a:t>perfils</a:t>
            </a:r>
            <a:r>
              <a:rPr lang="es-ES" altLang="es-ES" sz="2400" b="1" dirty="0">
                <a:latin typeface="Calibri" panose="020F0502020204030204" pitchFamily="34" charset="0"/>
              </a:rPr>
              <a:t> i </a:t>
            </a:r>
            <a:r>
              <a:rPr lang="es-ES" altLang="es-ES" sz="2400" b="1" dirty="0" err="1">
                <a:latin typeface="Calibri" panose="020F0502020204030204" pitchFamily="34" charset="0"/>
              </a:rPr>
              <a:t>amistats</a:t>
            </a:r>
            <a:endParaRPr lang="es-ES" altLang="es-ES" sz="2400" b="1" dirty="0">
              <a:latin typeface="Calibri" panose="020F0502020204030204" pitchFamily="34" charset="0"/>
            </a:endParaRPr>
          </a:p>
          <a:p>
            <a:pPr marL="1097597" lvl="2" indent="-457200" algn="just">
              <a:buClr>
                <a:srgbClr val="808000"/>
              </a:buClr>
              <a:defRPr/>
            </a:pPr>
            <a:r>
              <a:rPr lang="es-ES" altLang="es-ES" sz="2400" dirty="0">
                <a:latin typeface="Calibri" panose="020F0502020204030204" pitchFamily="34" charset="0"/>
              </a:rPr>
              <a:t>Control del móvil</a:t>
            </a:r>
          </a:p>
          <a:p>
            <a:pPr marL="1097597" lvl="2" indent="-457200" algn="just">
              <a:buClr>
                <a:srgbClr val="808000"/>
              </a:buClr>
              <a:defRPr/>
            </a:pPr>
            <a:r>
              <a:rPr lang="es-ES" altLang="es-ES" sz="2400" b="1" dirty="0" smtClean="0">
                <a:latin typeface="Calibri" panose="020F0502020204030204" pitchFamily="34" charset="0"/>
              </a:rPr>
              <a:t>Triple </a:t>
            </a:r>
            <a:r>
              <a:rPr lang="es-ES" altLang="es-ES" sz="2400" b="1" dirty="0" err="1" smtClean="0">
                <a:latin typeface="Calibri" panose="020F0502020204030204" pitchFamily="34" charset="0"/>
              </a:rPr>
              <a:t>check</a:t>
            </a:r>
            <a:endParaRPr lang="es-ES" altLang="es-ES" sz="2400" b="1" dirty="0" smtClean="0">
              <a:latin typeface="Calibri" panose="020F0502020204030204" pitchFamily="34" charset="0"/>
            </a:endParaRPr>
          </a:p>
          <a:p>
            <a:pPr marL="1097597" lvl="2" indent="-457200" algn="just">
              <a:buClr>
                <a:srgbClr val="808000"/>
              </a:buClr>
              <a:defRPr/>
            </a:pPr>
            <a:r>
              <a:rPr lang="es-ES" altLang="es-ES" sz="2400" dirty="0" err="1" smtClean="0">
                <a:latin typeface="Calibri" panose="020F0502020204030204" pitchFamily="34" charset="0"/>
              </a:rPr>
              <a:t>Exclusió</a:t>
            </a:r>
            <a:r>
              <a:rPr lang="es-ES" altLang="es-ES" sz="2400" dirty="0" smtClean="0">
                <a:latin typeface="Calibri" panose="020F0502020204030204" pitchFamily="34" charset="0"/>
              </a:rPr>
              <a:t> </a:t>
            </a:r>
            <a:r>
              <a:rPr lang="es-ES" altLang="es-ES" sz="2400" dirty="0">
                <a:latin typeface="Calibri" panose="020F0502020204030204" pitchFamily="34" charset="0"/>
              </a:rPr>
              <a:t>de les </a:t>
            </a:r>
            <a:r>
              <a:rPr lang="es-ES" altLang="es-ES" sz="2400" dirty="0" err="1">
                <a:latin typeface="Calibri" panose="020F0502020204030204" pitchFamily="34" charset="0"/>
              </a:rPr>
              <a:t>xarxes</a:t>
            </a:r>
            <a:r>
              <a:rPr lang="es-ES" altLang="es-ES" sz="2400" dirty="0">
                <a:latin typeface="Calibri" panose="020F0502020204030204" pitchFamily="34" charset="0"/>
              </a:rPr>
              <a:t> </a:t>
            </a:r>
            <a:r>
              <a:rPr lang="es-ES" altLang="es-ES" sz="2400" dirty="0" err="1">
                <a:latin typeface="Calibri" panose="020F0502020204030204" pitchFamily="34" charset="0"/>
              </a:rPr>
              <a:t>virtuals</a:t>
            </a:r>
            <a:endParaRPr lang="es-ES" altLang="es-ES" sz="2400" dirty="0">
              <a:latin typeface="Calibri" panose="020F0502020204030204" pitchFamily="34" charset="0"/>
            </a:endParaRPr>
          </a:p>
          <a:p>
            <a:pPr marL="1097597" lvl="2" indent="-457200" algn="just">
              <a:buClr>
                <a:srgbClr val="808000"/>
              </a:buClr>
              <a:defRPr/>
            </a:pPr>
            <a:r>
              <a:rPr lang="es-ES" altLang="es-ES" sz="2400" b="1" dirty="0" err="1" smtClean="0">
                <a:latin typeface="Calibri" panose="020F0502020204030204" pitchFamily="34" charset="0"/>
              </a:rPr>
              <a:t>Sexpreading</a:t>
            </a:r>
            <a:r>
              <a:rPr lang="es-ES" altLang="es-ES" sz="2400" b="1" dirty="0" smtClean="0">
                <a:latin typeface="Calibri" panose="020F0502020204030204" pitchFamily="34" charset="0"/>
              </a:rPr>
              <a:t> </a:t>
            </a:r>
            <a:r>
              <a:rPr lang="es-ES" altLang="es-ES" sz="2400" dirty="0" err="1">
                <a:latin typeface="Calibri" panose="020F0502020204030204" pitchFamily="34" charset="0"/>
              </a:rPr>
              <a:t>com</a:t>
            </a:r>
            <a:r>
              <a:rPr lang="es-ES" altLang="es-ES" sz="2400" dirty="0">
                <a:latin typeface="Calibri" panose="020F0502020204030204" pitchFamily="34" charset="0"/>
              </a:rPr>
              <a:t> a </a:t>
            </a:r>
            <a:r>
              <a:rPr lang="es-ES" altLang="es-ES" sz="2400" dirty="0" err="1">
                <a:latin typeface="Calibri" panose="020F0502020204030204" pitchFamily="34" charset="0"/>
              </a:rPr>
              <a:t>venjança</a:t>
            </a:r>
            <a:endParaRPr lang="es-ES" altLang="es-ES" sz="2400" dirty="0">
              <a:latin typeface="Calibri" panose="020F0502020204030204" pitchFamily="34" charset="0"/>
            </a:endParaRPr>
          </a:p>
          <a:p>
            <a:pPr marL="365760" lvl="1" indent="0" algn="just">
              <a:buNone/>
              <a:defRPr/>
            </a:pPr>
            <a:endParaRPr lang="es-ES" altLang="es-ES" sz="2200" dirty="0">
              <a:latin typeface="Calibri" panose="020F0502020204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379077" y="2444880"/>
            <a:ext cx="5257800" cy="36804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08" y="6615536"/>
            <a:ext cx="5092979" cy="18674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790" y="386788"/>
            <a:ext cx="344201" cy="54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675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/>
          <p:nvPr/>
        </p:nvSpPr>
        <p:spPr>
          <a:xfrm>
            <a:off x="592695" y="4305775"/>
            <a:ext cx="1186677" cy="122413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Elipse 5"/>
          <p:cNvSpPr/>
          <p:nvPr/>
        </p:nvSpPr>
        <p:spPr>
          <a:xfrm>
            <a:off x="681538" y="2427846"/>
            <a:ext cx="1011765" cy="973935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ectangle 1"/>
          <p:cNvSpPr txBox="1">
            <a:spLocks noChangeArrowheads="1"/>
          </p:cNvSpPr>
          <p:nvPr/>
        </p:nvSpPr>
        <p:spPr>
          <a:xfrm>
            <a:off x="122352" y="42086"/>
            <a:ext cx="10625070" cy="1342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a-ES" altLang="es-ES" sz="4000" b="1" dirty="0">
                <a:solidFill>
                  <a:srgbClr val="8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rial Unicode MS" charset="0"/>
              </a:rPr>
              <a:t>Necessitat de nou </a:t>
            </a:r>
            <a:r>
              <a:rPr lang="ca-ES" altLang="es-ES" sz="4000" b="1" dirty="0" smtClean="0">
                <a:solidFill>
                  <a:srgbClr val="8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rial Unicode MS" charset="0"/>
              </a:rPr>
              <a:t>concepte: </a:t>
            </a:r>
            <a:r>
              <a:rPr lang="ca-ES" altLang="es-ES" sz="4000" b="1" dirty="0" err="1" smtClean="0">
                <a:solidFill>
                  <a:srgbClr val="8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rial Unicode MS" charset="0"/>
              </a:rPr>
              <a:t>Sexpreading</a:t>
            </a:r>
            <a:endParaRPr lang="es-ES" altLang="es-ES" sz="4000" b="1" dirty="0">
              <a:solidFill>
                <a:srgbClr val="8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Arial Unicode MS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379077" y="2444880"/>
            <a:ext cx="5257800" cy="36804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08" y="6615536"/>
            <a:ext cx="5092979" cy="186742"/>
          </a:xfrm>
          <a:prstGeom prst="rect">
            <a:avLst/>
          </a:prstGeom>
        </p:spPr>
      </p:pic>
      <p:sp>
        <p:nvSpPr>
          <p:cNvPr id="72707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1779372" y="2271328"/>
            <a:ext cx="9338625" cy="5616575"/>
          </a:xfrm>
        </p:spPr>
        <p:txBody>
          <a:bodyPr>
            <a:normAutofit/>
          </a:bodyPr>
          <a:lstStyle/>
          <a:p>
            <a:pPr algn="just"/>
            <a:r>
              <a:rPr lang="ca-ES" altLang="es-E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Sexting</a:t>
            </a:r>
            <a:r>
              <a:rPr lang="ca-ES" altLang="es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ca-ES" alt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 Pràctica sexual que consisteix en l’enviament per mitjans digitals de fotos, vídeos o text de caràcter sexual a una altra persona. </a:t>
            </a:r>
            <a:r>
              <a:rPr lang="ca-ES" altLang="es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És realitza amb el consentiment de qui l’envia i de qui el rep.</a:t>
            </a:r>
          </a:p>
          <a:p>
            <a:pPr algn="just"/>
            <a:endParaRPr lang="es-ES" alt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ca-ES" altLang="es-E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Sexpreading</a:t>
            </a:r>
            <a:r>
              <a:rPr lang="ca-ES" altLang="es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ca-ES" alt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 Enviament per mitjans digitals de fotos, vídeos o text de caràcter sexual </a:t>
            </a:r>
            <a:r>
              <a:rPr lang="ca-ES" altLang="es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sense el consentiment de la persona que hi apareix</a:t>
            </a:r>
          </a:p>
          <a:p>
            <a:pPr algn="just"/>
            <a:endParaRPr lang="es-ES" alt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202" y="443161"/>
            <a:ext cx="344201" cy="54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186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2084231" y="200914"/>
            <a:ext cx="7467600" cy="1143000"/>
          </a:xfrm>
        </p:spPr>
        <p:txBody>
          <a:bodyPr>
            <a:normAutofit/>
          </a:bodyPr>
          <a:lstStyle/>
          <a:p>
            <a:r>
              <a:rPr lang="ca-ES" b="1" dirty="0">
                <a:solidFill>
                  <a:srgbClr val="808000"/>
                </a:solidFill>
                <a:latin typeface="Calibri" panose="020F0502020204030204" pitchFamily="34" charset="0"/>
              </a:rPr>
              <a:t>A </a:t>
            </a:r>
            <a:r>
              <a:rPr lang="ca-ES" b="1" dirty="0" smtClean="0">
                <a:solidFill>
                  <a:srgbClr val="808000"/>
                </a:solidFill>
                <a:latin typeface="Calibri" panose="020F0502020204030204" pitchFamily="34" charset="0"/>
              </a:rPr>
              <a:t>tenir en compte</a:t>
            </a:r>
            <a:endParaRPr lang="es-ES" dirty="0">
              <a:solidFill>
                <a:srgbClr val="808000"/>
              </a:solidFill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sz="quarter" idx="1"/>
          </p:nvPr>
        </p:nvSpPr>
        <p:spPr>
          <a:xfrm>
            <a:off x="1643820" y="1799866"/>
            <a:ext cx="10515600" cy="4351338"/>
          </a:xfrm>
        </p:spPr>
        <p:txBody>
          <a:bodyPr>
            <a:normAutofit/>
          </a:bodyPr>
          <a:lstStyle/>
          <a:p>
            <a:pPr>
              <a:buClr>
                <a:srgbClr val="808000"/>
              </a:buClr>
            </a:pPr>
            <a:r>
              <a:rPr lang="ca-ES" b="1" dirty="0" smtClean="0">
                <a:latin typeface="Calibri" panose="020F0502020204030204" pitchFamily="34" charset="0"/>
              </a:rPr>
              <a:t>Falsa il·lusió d’igualtat</a:t>
            </a:r>
            <a:r>
              <a:rPr lang="ca-ES" dirty="0" smtClean="0">
                <a:latin typeface="Calibri" panose="020F0502020204030204" pitchFamily="34" charset="0"/>
              </a:rPr>
              <a:t>: No aprenem el mateix!</a:t>
            </a:r>
          </a:p>
          <a:p>
            <a:pPr marL="0" indent="0">
              <a:buClr>
                <a:srgbClr val="808000"/>
              </a:buClr>
              <a:buNone/>
            </a:pPr>
            <a:endParaRPr lang="ca-ES" dirty="0">
              <a:latin typeface="Calibri" panose="020F0502020204030204" pitchFamily="34" charset="0"/>
            </a:endParaRPr>
          </a:p>
          <a:p>
            <a:pPr>
              <a:buClr>
                <a:srgbClr val="808000"/>
              </a:buClr>
            </a:pPr>
            <a:r>
              <a:rPr lang="ca-ES" dirty="0" smtClean="0">
                <a:latin typeface="Calibri" panose="020F0502020204030204" pitchFamily="34" charset="0"/>
              </a:rPr>
              <a:t>Cada adolescent </a:t>
            </a:r>
            <a:r>
              <a:rPr lang="ca-ES" dirty="0">
                <a:latin typeface="Calibri" panose="020F0502020204030204" pitchFamily="34" charset="0"/>
              </a:rPr>
              <a:t>é</a:t>
            </a:r>
            <a:r>
              <a:rPr lang="ca-ES" dirty="0" smtClean="0">
                <a:latin typeface="Calibri" panose="020F0502020204030204" pitchFamily="34" charset="0"/>
              </a:rPr>
              <a:t>s un món/</a:t>
            </a:r>
            <a:r>
              <a:rPr lang="ca-ES" b="1" dirty="0" err="1">
                <a:latin typeface="Calibri" panose="020F0502020204030204" pitchFamily="34" charset="0"/>
              </a:rPr>
              <a:t>Interseccionalitat</a:t>
            </a:r>
            <a:endParaRPr lang="ca-ES" b="1" dirty="0">
              <a:latin typeface="Calibri" panose="020F0502020204030204" pitchFamily="34" charset="0"/>
            </a:endParaRPr>
          </a:p>
          <a:p>
            <a:pPr>
              <a:buClr>
                <a:srgbClr val="808000"/>
              </a:buClr>
            </a:pPr>
            <a:endParaRPr lang="ca-ES" dirty="0" smtClean="0">
              <a:latin typeface="Calibri" panose="020F0502020204030204" pitchFamily="34" charset="0"/>
            </a:endParaRPr>
          </a:p>
          <a:p>
            <a:pPr>
              <a:buClr>
                <a:srgbClr val="808000"/>
              </a:buClr>
            </a:pPr>
            <a:r>
              <a:rPr lang="ca-ES" dirty="0" smtClean="0">
                <a:latin typeface="Calibri" panose="020F0502020204030204" pitchFamily="34" charset="0"/>
              </a:rPr>
              <a:t> Ús de la 2.0</a:t>
            </a:r>
            <a:endParaRPr lang="ca-ES" dirty="0">
              <a:latin typeface="Calibri" panose="020F0502020204030204" pitchFamily="34" charset="0"/>
            </a:endParaRPr>
          </a:p>
          <a:p>
            <a:pPr>
              <a:buClr>
                <a:srgbClr val="808000"/>
              </a:buClr>
            </a:pPr>
            <a:endParaRPr lang="ca-ES" b="1" dirty="0">
              <a:latin typeface="Calibri" panose="020F0502020204030204" pitchFamily="34" charset="0"/>
            </a:endParaRPr>
          </a:p>
          <a:p>
            <a:pPr>
              <a:buClr>
                <a:srgbClr val="808000"/>
              </a:buClr>
            </a:pPr>
            <a:r>
              <a:rPr lang="ca-ES" b="1" dirty="0" smtClean="0">
                <a:latin typeface="Calibri" panose="020F0502020204030204" pitchFamily="34" charset="0"/>
              </a:rPr>
              <a:t>Dificultat per identificar-se </a:t>
            </a:r>
            <a:r>
              <a:rPr lang="ca-ES" dirty="0" smtClean="0">
                <a:latin typeface="Calibri" panose="020F0502020204030204" pitchFamily="34" charset="0"/>
              </a:rPr>
              <a:t>amb </a:t>
            </a:r>
            <a:r>
              <a:rPr lang="ca-ES" dirty="0">
                <a:latin typeface="Calibri" panose="020F0502020204030204" pitchFamily="34" charset="0"/>
              </a:rPr>
              <a:t>el </a:t>
            </a:r>
            <a:r>
              <a:rPr lang="ca-ES" dirty="0" err="1" smtClean="0">
                <a:latin typeface="Calibri" panose="020F0502020204030204" pitchFamily="34" charset="0"/>
              </a:rPr>
              <a:t>fenòmen</a:t>
            </a:r>
            <a:r>
              <a:rPr lang="ca-ES" dirty="0">
                <a:latin typeface="Calibri" panose="020F0502020204030204" pitchFamily="34" charset="0"/>
              </a:rPr>
              <a:t>: Estereotip víctima/agressor</a:t>
            </a:r>
          </a:p>
          <a:p>
            <a:pPr>
              <a:buClr>
                <a:srgbClr val="808000"/>
              </a:buClr>
            </a:pPr>
            <a:endParaRPr lang="ca-ES" dirty="0" smtClean="0">
              <a:latin typeface="Calibri" panose="020F0502020204030204" pitchFamily="34" charset="0"/>
            </a:endParaRPr>
          </a:p>
          <a:p>
            <a:pPr>
              <a:buClr>
                <a:srgbClr val="808000"/>
              </a:buClr>
            </a:pPr>
            <a:endParaRPr lang="ca-ES" dirty="0">
              <a:latin typeface="Calibri" panose="020F0502020204030204" pitchFamily="34" charset="0"/>
            </a:endParaRPr>
          </a:p>
          <a:p>
            <a:pPr>
              <a:buClr>
                <a:srgbClr val="808000"/>
              </a:buClr>
            </a:pPr>
            <a:endParaRPr lang="ca-ES" b="1" dirty="0" smtClean="0">
              <a:latin typeface="Calibri" panose="020F0502020204030204" pitchFamily="34" charset="0"/>
            </a:endParaRPr>
          </a:p>
          <a:p>
            <a:endParaRPr lang="ca-ES" dirty="0" smtClean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720" y="502099"/>
            <a:ext cx="344201" cy="540629"/>
          </a:xfrm>
          <a:prstGeom prst="rect">
            <a:avLst/>
          </a:prstGeom>
        </p:spPr>
      </p:pic>
      <p:pic>
        <p:nvPicPr>
          <p:cNvPr id="5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08" y="6615536"/>
            <a:ext cx="5092979" cy="186742"/>
          </a:xfrm>
          <a:prstGeom prst="rect">
            <a:avLst/>
          </a:prstGeom>
        </p:spPr>
      </p:pic>
      <p:pic>
        <p:nvPicPr>
          <p:cNvPr id="6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379077" y="2444880"/>
            <a:ext cx="5257800" cy="36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35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27279" y="2043903"/>
            <a:ext cx="6993228" cy="3773510"/>
          </a:xfrm>
        </p:spPr>
        <p:txBody>
          <a:bodyPr>
            <a:normAutofit/>
          </a:bodyPr>
          <a:lstStyle/>
          <a:p>
            <a:pPr algn="l"/>
            <a:r>
              <a:rPr lang="es-ES" altLang="ja-JP" sz="2000" dirty="0">
                <a:latin typeface="Calibri" panose="020F0502020204030204" pitchFamily="34" charset="0"/>
                <a:ea typeface="ＭＳ Ｐゴシック" pitchFamily="34" charset="-128"/>
              </a:rPr>
              <a:t>Web de Candela: </a:t>
            </a:r>
            <a:r>
              <a:rPr lang="es-ES" altLang="ja-JP" sz="2000" b="1" dirty="0" smtClean="0">
                <a:solidFill>
                  <a:srgbClr val="808000"/>
                </a:solidFill>
                <a:latin typeface="Calibri" panose="020F0502020204030204" pitchFamily="34" charset="0"/>
                <a:ea typeface="ＭＳ Ｐゴシック" pitchFamily="34" charset="-128"/>
              </a:rPr>
              <a:t>www.candela.cat</a:t>
            </a:r>
            <a:r>
              <a:rPr lang="es-ES" altLang="ja-JP" sz="2000" dirty="0" smtClean="0">
                <a:latin typeface="Calibri" panose="020F0502020204030204" pitchFamily="34" charset="0"/>
                <a:ea typeface="ＭＳ Ｐゴシック" pitchFamily="34" charset="-128"/>
              </a:rPr>
              <a:t/>
            </a:r>
            <a:br>
              <a:rPr lang="es-ES" altLang="ja-JP" sz="2000" dirty="0" smtClean="0">
                <a:latin typeface="Calibri" panose="020F0502020204030204" pitchFamily="34" charset="0"/>
                <a:ea typeface="ＭＳ Ｐゴシック" pitchFamily="34" charset="-128"/>
              </a:rPr>
            </a:br>
            <a:r>
              <a:rPr lang="es-ES" altLang="ja-JP" sz="2000" dirty="0">
                <a:latin typeface="Calibri" panose="020F0502020204030204" pitchFamily="34" charset="0"/>
                <a:ea typeface="ＭＳ Ｐゴシック" pitchFamily="34" charset="-128"/>
              </a:rPr>
              <a:t/>
            </a:r>
            <a:br>
              <a:rPr lang="es-ES" altLang="ja-JP" sz="2000" dirty="0">
                <a:latin typeface="Calibri" panose="020F0502020204030204" pitchFamily="34" charset="0"/>
                <a:ea typeface="ＭＳ Ｐゴシック" pitchFamily="34" charset="-128"/>
              </a:rPr>
            </a:br>
            <a:r>
              <a:rPr lang="es-ES" altLang="ja-JP" sz="2000" dirty="0">
                <a:latin typeface="Calibri" panose="020F0502020204030204" pitchFamily="34" charset="0"/>
                <a:ea typeface="ＭＳ Ｐゴシック" pitchFamily="34" charset="-128"/>
              </a:rPr>
              <a:t/>
            </a:r>
            <a:br>
              <a:rPr lang="es-ES" altLang="ja-JP" sz="2000" dirty="0">
                <a:latin typeface="Calibri" panose="020F0502020204030204" pitchFamily="34" charset="0"/>
                <a:ea typeface="ＭＳ Ｐゴシック" pitchFamily="34" charset="-128"/>
              </a:rPr>
            </a:br>
            <a:r>
              <a:rPr lang="es-ES" altLang="ja-JP" sz="2000" dirty="0">
                <a:latin typeface="Calibri" panose="020F0502020204030204" pitchFamily="34" charset="0"/>
                <a:ea typeface="ＭＳ Ｐゴシック" pitchFamily="34" charset="-128"/>
              </a:rPr>
              <a:t>Blog La </a:t>
            </a:r>
            <a:r>
              <a:rPr lang="es-ES" altLang="ja-JP" sz="2000" dirty="0" err="1">
                <a:latin typeface="Calibri" panose="020F0502020204030204" pitchFamily="34" charset="0"/>
                <a:ea typeface="ＭＳ Ｐゴシック" pitchFamily="34" charset="-128"/>
              </a:rPr>
              <a:t>Lore</a:t>
            </a:r>
            <a:r>
              <a:rPr lang="es-ES" altLang="ja-JP" sz="2000" dirty="0">
                <a:latin typeface="Calibri" panose="020F0502020204030204" pitchFamily="34" charset="0"/>
                <a:ea typeface="ＭＳ Ｐゴシック" pitchFamily="34" charset="-128"/>
              </a:rPr>
              <a:t>. </a:t>
            </a:r>
            <a:r>
              <a:rPr lang="es-ES" altLang="ja-JP" sz="2000" dirty="0" err="1" smtClean="0">
                <a:latin typeface="Calibri" panose="020F0502020204030204" pitchFamily="34" charset="0"/>
                <a:ea typeface="ＭＳ Ｐゴシック" pitchFamily="34" charset="-128"/>
              </a:rPr>
              <a:t>Espai</a:t>
            </a:r>
            <a:r>
              <a:rPr lang="es-ES" altLang="ja-JP" sz="2000" dirty="0" smtClean="0">
                <a:latin typeface="Calibri" panose="020F0502020204030204" pitchFamily="34" charset="0"/>
                <a:ea typeface="ＭＳ Ｐゴシック" pitchFamily="34" charset="-128"/>
              </a:rPr>
              <a:t> </a:t>
            </a:r>
            <a:r>
              <a:rPr lang="es-ES" altLang="ja-JP" sz="2000" dirty="0" err="1">
                <a:latin typeface="Calibri" panose="020F0502020204030204" pitchFamily="34" charset="0"/>
                <a:ea typeface="ＭＳ Ｐゴシック" pitchFamily="34" charset="-128"/>
              </a:rPr>
              <a:t>jove</a:t>
            </a:r>
            <a:r>
              <a:rPr lang="es-ES" altLang="ja-JP" sz="2000" dirty="0">
                <a:latin typeface="Calibri" panose="020F0502020204030204" pitchFamily="34" charset="0"/>
                <a:ea typeface="ＭＳ Ｐゴシック" pitchFamily="34" charset="-128"/>
              </a:rPr>
              <a:t> sobre </a:t>
            </a:r>
            <a:r>
              <a:rPr lang="es-ES" altLang="ja-JP" sz="2000" dirty="0" err="1">
                <a:latin typeface="Calibri" panose="020F0502020204030204" pitchFamily="34" charset="0"/>
                <a:ea typeface="ＭＳ Ｐゴシック" pitchFamily="34" charset="-128"/>
              </a:rPr>
              <a:t>sexualitats</a:t>
            </a:r>
            <a:r>
              <a:rPr lang="es-ES" altLang="ja-JP" sz="2000" dirty="0">
                <a:latin typeface="Calibri" panose="020F0502020204030204" pitchFamily="34" charset="0"/>
                <a:ea typeface="ＭＳ Ｐゴシック" pitchFamily="34" charset="-128"/>
              </a:rPr>
              <a:t>, </a:t>
            </a:r>
            <a:r>
              <a:rPr lang="es-ES" altLang="ja-JP" sz="2000" dirty="0" err="1">
                <a:latin typeface="Calibri" panose="020F0502020204030204" pitchFamily="34" charset="0"/>
                <a:ea typeface="ＭＳ Ｐゴシック" pitchFamily="34" charset="-128"/>
              </a:rPr>
              <a:t>relacions</a:t>
            </a:r>
            <a:r>
              <a:rPr lang="es-ES" altLang="ja-JP" sz="2000" dirty="0">
                <a:latin typeface="Calibri" panose="020F0502020204030204" pitchFamily="34" charset="0"/>
                <a:ea typeface="ＭＳ Ｐゴシック" pitchFamily="34" charset="-128"/>
              </a:rPr>
              <a:t> </a:t>
            </a:r>
            <a:r>
              <a:rPr lang="es-ES" altLang="ja-JP" sz="2000" dirty="0" smtClean="0">
                <a:latin typeface="Calibri" panose="020F0502020204030204" pitchFamily="34" charset="0"/>
                <a:ea typeface="ＭＳ Ｐゴシック" pitchFamily="34" charset="-128"/>
              </a:rPr>
              <a:t/>
            </a:r>
            <a:br>
              <a:rPr lang="es-ES" altLang="ja-JP" sz="2000" dirty="0" smtClean="0">
                <a:latin typeface="Calibri" panose="020F0502020204030204" pitchFamily="34" charset="0"/>
                <a:ea typeface="ＭＳ Ｐゴシック" pitchFamily="34" charset="-128"/>
              </a:rPr>
            </a:br>
            <a:r>
              <a:rPr lang="es-ES" altLang="ja-JP" sz="2000" dirty="0" smtClean="0">
                <a:latin typeface="Calibri" panose="020F0502020204030204" pitchFamily="34" charset="0"/>
                <a:ea typeface="ＭＳ Ｐゴシック" pitchFamily="34" charset="-128"/>
              </a:rPr>
              <a:t>i </a:t>
            </a:r>
            <a:r>
              <a:rPr lang="es-ES" altLang="ja-JP" sz="2000" dirty="0" err="1">
                <a:latin typeface="Calibri" panose="020F0502020204030204" pitchFamily="34" charset="0"/>
                <a:ea typeface="ＭＳ Ｐゴシック" pitchFamily="34" charset="-128"/>
              </a:rPr>
              <a:t>gènere</a:t>
            </a:r>
            <a:r>
              <a:rPr lang="es-ES" altLang="ja-JP" sz="2000" dirty="0">
                <a:latin typeface="Calibri" panose="020F0502020204030204" pitchFamily="34" charset="0"/>
                <a:ea typeface="ＭＳ Ｐゴシック" pitchFamily="34" charset="-128"/>
              </a:rPr>
              <a:t>: </a:t>
            </a:r>
            <a:r>
              <a:rPr lang="es-ES" altLang="ja-JP" sz="2000" b="1" dirty="0">
                <a:solidFill>
                  <a:srgbClr val="808000"/>
                </a:solidFill>
                <a:latin typeface="Calibri" panose="020F0502020204030204" pitchFamily="34" charset="0"/>
                <a:ea typeface="ＭＳ Ｐゴシック" pitchFamily="34" charset="-128"/>
              </a:rPr>
              <a:t>http://</a:t>
            </a:r>
            <a:r>
              <a:rPr lang="es-ES" altLang="ja-JP" sz="2000" b="1" dirty="0" smtClean="0">
                <a:solidFill>
                  <a:srgbClr val="808000"/>
                </a:solidFill>
                <a:latin typeface="Calibri" panose="020F0502020204030204" pitchFamily="34" charset="0"/>
                <a:ea typeface="ＭＳ Ｐゴシック" pitchFamily="34" charset="-128"/>
              </a:rPr>
              <a:t>lalore.org</a:t>
            </a:r>
            <a:br>
              <a:rPr lang="es-ES" altLang="ja-JP" sz="2000" b="1" dirty="0" smtClean="0">
                <a:solidFill>
                  <a:srgbClr val="808000"/>
                </a:solidFill>
                <a:latin typeface="Calibri" panose="020F0502020204030204" pitchFamily="34" charset="0"/>
                <a:ea typeface="ＭＳ Ｐゴシック" pitchFamily="34" charset="-128"/>
              </a:rPr>
            </a:br>
            <a:r>
              <a:rPr lang="es-ES" altLang="ja-JP" sz="2000" dirty="0">
                <a:latin typeface="Calibri" panose="020F0502020204030204" pitchFamily="34" charset="0"/>
                <a:ea typeface="ＭＳ Ｐゴシック" pitchFamily="34" charset="-128"/>
              </a:rPr>
              <a:t/>
            </a:r>
            <a:br>
              <a:rPr lang="es-ES" altLang="ja-JP" sz="2000" dirty="0">
                <a:latin typeface="Calibri" panose="020F0502020204030204" pitchFamily="34" charset="0"/>
                <a:ea typeface="ＭＳ Ｐゴシック" pitchFamily="34" charset="-128"/>
              </a:rPr>
            </a:br>
            <a:r>
              <a:rPr lang="es-ES" altLang="ja-JP" sz="2000" dirty="0" smtClean="0">
                <a:latin typeface="Calibri" panose="020F0502020204030204" pitchFamily="34" charset="0"/>
                <a:ea typeface="ＭＳ Ｐゴシック" pitchFamily="34" charset="-128"/>
              </a:rPr>
              <a:t>OASIS: </a:t>
            </a:r>
            <a:r>
              <a:rPr lang="es-ES" altLang="ja-JP" sz="2000" b="1" dirty="0" smtClean="0">
                <a:solidFill>
                  <a:srgbClr val="808000"/>
                </a:solidFill>
                <a:latin typeface="Calibri" panose="020F0502020204030204" pitchFamily="34" charset="0"/>
                <a:ea typeface="ＭＳ Ｐゴシック" pitchFamily="34" charset="-128"/>
              </a:rPr>
              <a:t>oasislgtb.wordpress.com</a:t>
            </a:r>
            <a:r>
              <a:rPr lang="es-ES" altLang="ja-JP" sz="2000" dirty="0">
                <a:latin typeface="Calibri" panose="020F0502020204030204" pitchFamily="34" charset="0"/>
                <a:ea typeface="ＭＳ Ｐゴシック" pitchFamily="34" charset="-128"/>
              </a:rPr>
              <a:t/>
            </a:r>
            <a:br>
              <a:rPr lang="es-ES" altLang="ja-JP" sz="2000" dirty="0">
                <a:latin typeface="Calibri" panose="020F0502020204030204" pitchFamily="34" charset="0"/>
                <a:ea typeface="ＭＳ Ｐゴシック" pitchFamily="34" charset="-128"/>
              </a:rPr>
            </a:br>
            <a:r>
              <a:rPr lang="es-ES" altLang="ja-JP" sz="2000" dirty="0">
                <a:latin typeface="Calibri" panose="020F0502020204030204" pitchFamily="34" charset="0"/>
                <a:ea typeface="ＭＳ Ｐゴシック" pitchFamily="34" charset="-128"/>
              </a:rPr>
              <a:t/>
            </a:r>
            <a:br>
              <a:rPr lang="es-ES" altLang="ja-JP" sz="2000" dirty="0">
                <a:latin typeface="Calibri" panose="020F0502020204030204" pitchFamily="34" charset="0"/>
                <a:ea typeface="ＭＳ Ｐゴシック" pitchFamily="34" charset="-128"/>
              </a:rPr>
            </a:br>
            <a:r>
              <a:rPr lang="es-ES" altLang="ja-JP" sz="2000" dirty="0">
                <a:latin typeface="Calibri" panose="020F0502020204030204" pitchFamily="34" charset="0"/>
                <a:ea typeface="ＭＳ Ｐゴシック" pitchFamily="34" charset="-128"/>
              </a:rPr>
              <a:t/>
            </a:r>
            <a:br>
              <a:rPr lang="es-ES" altLang="ja-JP" sz="2000" dirty="0">
                <a:latin typeface="Calibri" panose="020F0502020204030204" pitchFamily="34" charset="0"/>
                <a:ea typeface="ＭＳ Ｐゴシック" pitchFamily="34" charset="-128"/>
              </a:rPr>
            </a:br>
            <a:r>
              <a:rPr lang="es-ES" altLang="ja-JP" sz="2000" dirty="0">
                <a:latin typeface="Calibri" panose="020F0502020204030204" pitchFamily="34" charset="0"/>
                <a:ea typeface="ＭＳ Ｐゴシック" pitchFamily="34" charset="-128"/>
              </a:rPr>
              <a:t>Facebook: </a:t>
            </a:r>
            <a:r>
              <a:rPr lang="es-ES" altLang="ja-JP" sz="2000" b="1" dirty="0">
                <a:solidFill>
                  <a:srgbClr val="808000"/>
                </a:solidFill>
                <a:latin typeface="Calibri" panose="020F0502020204030204" pitchFamily="34" charset="0"/>
                <a:ea typeface="ＭＳ Ｐゴシック" pitchFamily="34" charset="-128"/>
              </a:rPr>
              <a:t>https://www.facebook.com/associaciocandela</a:t>
            </a:r>
            <a:r>
              <a:rPr lang="es-ES" sz="2000" dirty="0"/>
              <a:t/>
            </a:r>
            <a:br>
              <a:rPr lang="es-ES" sz="2000" dirty="0"/>
            </a:br>
            <a:endParaRPr lang="ca-ES" sz="2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566837" y="2268811"/>
            <a:ext cx="4906851" cy="34347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28" y="5817417"/>
            <a:ext cx="5151549" cy="94316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117" y="2847087"/>
            <a:ext cx="4067907" cy="172208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728732" y="806907"/>
            <a:ext cx="59381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6000" dirty="0" smtClean="0">
                <a:solidFill>
                  <a:srgbClr val="808000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Moltes gràcies!!!</a:t>
            </a:r>
            <a:endParaRPr lang="ca-ES" sz="6000" dirty="0">
              <a:solidFill>
                <a:srgbClr val="808000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29" y="288064"/>
            <a:ext cx="1869495" cy="196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04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05605" y="366703"/>
            <a:ext cx="10815593" cy="3055558"/>
          </a:xfrm>
        </p:spPr>
        <p:txBody>
          <a:bodyPr>
            <a:noAutofit/>
          </a:bodyPr>
          <a:lstStyle/>
          <a:p>
            <a:r>
              <a:rPr lang="es-ES" sz="5400" b="1" dirty="0">
                <a:solidFill>
                  <a:srgbClr val="8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3. L’ARMARI</a:t>
            </a:r>
            <a:r>
              <a:rPr lang="es-ES" sz="5400" b="1" dirty="0" smtClean="0">
                <a:solidFill>
                  <a:srgbClr val="8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… PELS ABRICS!</a:t>
            </a:r>
            <a:br>
              <a:rPr lang="es-ES" sz="5400" b="1" dirty="0" smtClean="0">
                <a:solidFill>
                  <a:srgbClr val="8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s-ES" sz="4400" dirty="0" smtClean="0"/>
              <a:t/>
            </a:r>
            <a:br>
              <a:rPr lang="es-ES" sz="4400" dirty="0" smtClean="0"/>
            </a:br>
            <a:r>
              <a:rPr lang="es-ES" sz="4400" dirty="0" err="1" smtClean="0"/>
              <a:t>Estratègies</a:t>
            </a:r>
            <a:r>
              <a:rPr lang="es-ES" sz="4400" dirty="0" smtClean="0"/>
              <a:t> </a:t>
            </a:r>
            <a:r>
              <a:rPr lang="es-ES" sz="4400" dirty="0" err="1" smtClean="0"/>
              <a:t>d'intervenció</a:t>
            </a:r>
            <a:r>
              <a:rPr lang="es-ES" sz="4400" dirty="0" smtClean="0"/>
              <a:t> contra la </a:t>
            </a:r>
            <a:r>
              <a:rPr lang="es-ES" sz="4400" dirty="0" err="1" smtClean="0"/>
              <a:t>discriminació</a:t>
            </a:r>
            <a:endParaRPr lang="ca-ES" sz="4400" b="1" dirty="0">
              <a:latin typeface="Calibri" panose="020F0502020204030204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166284" y="1747792"/>
            <a:ext cx="3786389" cy="26504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28" y="5817417"/>
            <a:ext cx="5151549" cy="94316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306" y="3422261"/>
            <a:ext cx="9340135" cy="2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34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36350" y="1383788"/>
            <a:ext cx="10815593" cy="3055558"/>
          </a:xfrm>
        </p:spPr>
        <p:txBody>
          <a:bodyPr>
            <a:noAutofit/>
          </a:bodyPr>
          <a:lstStyle/>
          <a:p>
            <a:r>
              <a:rPr lang="ca-E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ESTEROTIPS I FALSES CREENCES SOBRE EL COL·LECTIU LGBT</a:t>
            </a:r>
            <a:endParaRPr lang="ca-ES" sz="4400" b="1" dirty="0">
              <a:latin typeface="Calibri" panose="020F0502020204030204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166284" y="1747792"/>
            <a:ext cx="3786389" cy="26504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28" y="5817417"/>
            <a:ext cx="5151549" cy="94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97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2766069" y="217403"/>
            <a:ext cx="8507412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 hangingPunct="1">
              <a:buSzPct val="100000"/>
              <a:defRPr/>
            </a:pPr>
            <a:r>
              <a:rPr lang="es-ES" altLang="ca-ES" sz="2900" b="1" dirty="0">
                <a:solidFill>
                  <a:srgbClr val="8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ESTEREOTIPS I FALSES CREENCES DEL COL·LECTIU LGTB</a:t>
            </a: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 rot="21328221">
            <a:off x="933451" y="1146305"/>
            <a:ext cx="4124582" cy="504031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s-ES" altLang="ca-ES" sz="27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altLang="ca-ES" sz="2700" b="1" dirty="0">
                <a:solidFill>
                  <a:srgbClr val="000000"/>
                </a:solidFill>
                <a:latin typeface="Calibri" panose="020F0502020204030204" pitchFamily="34" charset="0"/>
              </a:rPr>
              <a:t>GAIS:</a:t>
            </a:r>
          </a:p>
          <a:p>
            <a:pPr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s-ES" altLang="ca-ES" sz="27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93000"/>
              </a:lnSpc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altLang="ca-ES" sz="27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altLang="ca-ES" sz="2700" dirty="0" err="1">
                <a:solidFill>
                  <a:srgbClr val="000000"/>
                </a:solidFill>
                <a:latin typeface="Calibri" panose="020F0502020204030204" pitchFamily="34" charset="0"/>
              </a:rPr>
              <a:t>Obsessionats</a:t>
            </a:r>
            <a:r>
              <a:rPr lang="es-ES" altLang="ca-ES" sz="27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altLang="ca-ES" sz="2700" dirty="0" err="1">
                <a:solidFill>
                  <a:srgbClr val="000000"/>
                </a:solidFill>
                <a:latin typeface="Calibri" panose="020F0502020204030204" pitchFamily="34" charset="0"/>
              </a:rPr>
              <a:t>pel</a:t>
            </a:r>
            <a:r>
              <a:rPr lang="es-ES" altLang="ca-ES" sz="27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altLang="ca-ES" sz="2700" dirty="0" err="1">
                <a:solidFill>
                  <a:srgbClr val="000000"/>
                </a:solidFill>
                <a:latin typeface="Calibri" panose="020F0502020204030204" pitchFamily="34" charset="0"/>
              </a:rPr>
              <a:t>sexe</a:t>
            </a:r>
            <a:endParaRPr lang="es-ES" altLang="ca-ES" sz="27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93000"/>
              </a:lnSpc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s-ES" altLang="ca-ES" sz="27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93000"/>
              </a:lnSpc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altLang="ca-ES" sz="27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altLang="ca-ES" sz="2700" dirty="0" err="1">
                <a:solidFill>
                  <a:srgbClr val="000000"/>
                </a:solidFill>
                <a:latin typeface="Calibri" panose="020F0502020204030204" pitchFamily="34" charset="0"/>
              </a:rPr>
              <a:t>Infidels</a:t>
            </a:r>
            <a:r>
              <a:rPr lang="es-ES" altLang="ca-ES" sz="2700" dirty="0">
                <a:solidFill>
                  <a:srgbClr val="000000"/>
                </a:solidFill>
                <a:latin typeface="Calibri" panose="020F0502020204030204" pitchFamily="34" charset="0"/>
              </a:rPr>
              <a:t> i </a:t>
            </a:r>
            <a:r>
              <a:rPr lang="es-ES" altLang="ca-ES" sz="2700" dirty="0" err="1">
                <a:solidFill>
                  <a:srgbClr val="000000"/>
                </a:solidFill>
                <a:latin typeface="Calibri" panose="020F0502020204030204" pitchFamily="34" charset="0"/>
              </a:rPr>
              <a:t>promiscus</a:t>
            </a:r>
            <a:endParaRPr lang="es-ES" altLang="ca-ES" sz="27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93000"/>
              </a:lnSpc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s-ES" altLang="ca-ES" sz="27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93000"/>
              </a:lnSpc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altLang="ca-ES" sz="2700" dirty="0">
                <a:solidFill>
                  <a:srgbClr val="000000"/>
                </a:solidFill>
                <a:latin typeface="Calibri" panose="020F0502020204030204" pitchFamily="34" charset="0"/>
              </a:rPr>
              <a:t> Criden i </a:t>
            </a:r>
            <a:r>
              <a:rPr lang="es-ES" altLang="ca-ES" sz="2700" dirty="0" err="1">
                <a:solidFill>
                  <a:srgbClr val="000000"/>
                </a:solidFill>
                <a:latin typeface="Calibri" panose="020F0502020204030204" pitchFamily="34" charset="0"/>
              </a:rPr>
              <a:t>se'ls</a:t>
            </a:r>
            <a:r>
              <a:rPr lang="es-ES" altLang="ca-ES" sz="2700" dirty="0">
                <a:solidFill>
                  <a:srgbClr val="000000"/>
                </a:solidFill>
                <a:latin typeface="Calibri" panose="020F0502020204030204" pitchFamily="34" charset="0"/>
              </a:rPr>
              <a:t> hi nota</a:t>
            </a:r>
          </a:p>
          <a:p>
            <a:pPr marL="457200" indent="-457200">
              <a:lnSpc>
                <a:spcPct val="93000"/>
              </a:lnSpc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s-ES" altLang="ca-ES" sz="27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93000"/>
              </a:lnSpc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altLang="ca-ES" sz="27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altLang="ca-ES" sz="2700" dirty="0" err="1">
                <a:solidFill>
                  <a:srgbClr val="000000"/>
                </a:solidFill>
                <a:latin typeface="Calibri" panose="020F0502020204030204" pitchFamily="34" charset="0"/>
              </a:rPr>
              <a:t>Associats</a:t>
            </a:r>
            <a:r>
              <a:rPr lang="es-ES" altLang="ca-ES" sz="2700" dirty="0">
                <a:solidFill>
                  <a:srgbClr val="000000"/>
                </a:solidFill>
                <a:latin typeface="Calibri" panose="020F0502020204030204" pitchFamily="34" charset="0"/>
              </a:rPr>
              <a:t> al VIH</a:t>
            </a:r>
          </a:p>
          <a:p>
            <a:pPr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altLang="ca-ES" sz="2700" dirty="0">
                <a:solidFill>
                  <a:srgbClr val="000000"/>
                </a:solidFill>
                <a:latin typeface="Calibri" panose="020F0502020204030204" pitchFamily="34" charset="0"/>
              </a:rPr>
              <a:t> i a les drogues</a:t>
            </a:r>
          </a:p>
          <a:p>
            <a:pPr marL="457200" indent="-457200">
              <a:lnSpc>
                <a:spcPct val="93000"/>
              </a:lnSpc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s-ES" altLang="ca-ES" sz="27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93000"/>
              </a:lnSpc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altLang="ca-ES" sz="27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altLang="ca-ES" sz="2700" dirty="0" err="1">
                <a:solidFill>
                  <a:srgbClr val="000000"/>
                </a:solidFill>
                <a:latin typeface="Calibri" panose="020F0502020204030204" pitchFamily="34" charset="0"/>
              </a:rPr>
              <a:t>Superficials</a:t>
            </a:r>
            <a:r>
              <a:rPr lang="es-ES" altLang="ca-ES" sz="2700" dirty="0">
                <a:solidFill>
                  <a:srgbClr val="000000"/>
                </a:solidFill>
                <a:latin typeface="Calibri" panose="020F0502020204030204" pitchFamily="34" charset="0"/>
              </a:rPr>
              <a:t> i sensibles</a:t>
            </a:r>
          </a:p>
          <a:p>
            <a:pPr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s-ES" altLang="ca-ES" sz="27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 rot="267410">
            <a:off x="7026876" y="1360488"/>
            <a:ext cx="4037785" cy="51117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altLang="ca-ES" sz="2700" b="1" dirty="0">
                <a:solidFill>
                  <a:srgbClr val="000000"/>
                </a:solidFill>
                <a:latin typeface="Calibri" panose="020F0502020204030204" pitchFamily="34" charset="0"/>
              </a:rPr>
              <a:t>LESBIANES:</a:t>
            </a:r>
          </a:p>
          <a:p>
            <a:pPr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s-ES" altLang="ca-ES" sz="27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93000"/>
              </a:lnSpc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altLang="ca-ES" sz="27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altLang="ca-ES" sz="2700" dirty="0" err="1">
                <a:solidFill>
                  <a:srgbClr val="000000"/>
                </a:solidFill>
                <a:latin typeface="Calibri" panose="020F0502020204030204" pitchFamily="34" charset="0"/>
              </a:rPr>
              <a:t>Són</a:t>
            </a:r>
            <a:r>
              <a:rPr lang="es-ES" altLang="ca-ES" sz="27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altLang="ca-ES" sz="2700" dirty="0" err="1">
                <a:solidFill>
                  <a:srgbClr val="000000"/>
                </a:solidFill>
                <a:latin typeface="Calibri" panose="020F0502020204030204" pitchFamily="34" charset="0"/>
              </a:rPr>
              <a:t>masculines</a:t>
            </a:r>
            <a:r>
              <a:rPr lang="es-ES" altLang="ca-ES" sz="27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altLang="ca-ES" sz="2700" dirty="0">
                <a:solidFill>
                  <a:srgbClr val="000000"/>
                </a:solidFill>
                <a:latin typeface="Calibri" panose="020F0502020204030204" pitchFamily="34" charset="0"/>
              </a:rPr>
              <a:t>i </a:t>
            </a:r>
            <a:r>
              <a:rPr lang="es-ES" altLang="ca-ES" sz="2700" dirty="0" err="1">
                <a:solidFill>
                  <a:srgbClr val="000000"/>
                </a:solidFill>
                <a:latin typeface="Calibri" panose="020F0502020204030204" pitchFamily="34" charset="0"/>
              </a:rPr>
              <a:t>volen</a:t>
            </a:r>
            <a:r>
              <a:rPr lang="es-ES" altLang="ca-ES" sz="2700" dirty="0">
                <a:solidFill>
                  <a:srgbClr val="000000"/>
                </a:solidFill>
                <a:latin typeface="Calibri" panose="020F0502020204030204" pitchFamily="34" charset="0"/>
              </a:rPr>
              <a:t> ser </a:t>
            </a:r>
            <a:r>
              <a:rPr lang="es-ES" altLang="ca-ES" sz="2700" dirty="0" err="1">
                <a:solidFill>
                  <a:srgbClr val="000000"/>
                </a:solidFill>
                <a:latin typeface="Calibri" panose="020F0502020204030204" pitchFamily="34" charset="0"/>
              </a:rPr>
              <a:t>homes</a:t>
            </a:r>
            <a:endParaRPr lang="es-ES" altLang="ca-ES" sz="27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93000"/>
              </a:lnSpc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s-ES" altLang="ca-ES" sz="27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93000"/>
              </a:lnSpc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altLang="ca-ES" sz="2700" dirty="0">
                <a:solidFill>
                  <a:srgbClr val="000000"/>
                </a:solidFill>
                <a:latin typeface="Calibri" panose="020F0502020204030204" pitchFamily="34" charset="0"/>
              </a:rPr>
              <a:t> Han </a:t>
            </a:r>
            <a:r>
              <a:rPr lang="es-ES" altLang="ca-ES" sz="2700" dirty="0" err="1">
                <a:solidFill>
                  <a:srgbClr val="000000"/>
                </a:solidFill>
                <a:latin typeface="Calibri" panose="020F0502020204030204" pitchFamily="34" charset="0"/>
              </a:rPr>
              <a:t>tingut</a:t>
            </a:r>
            <a:r>
              <a:rPr lang="es-ES" altLang="ca-ES" sz="2700" dirty="0">
                <a:solidFill>
                  <a:srgbClr val="000000"/>
                </a:solidFill>
                <a:latin typeface="Calibri" panose="020F0502020204030204" pitchFamily="34" charset="0"/>
              </a:rPr>
              <a:t> un trauma</a:t>
            </a:r>
          </a:p>
          <a:p>
            <a:pPr marL="457200" indent="-457200">
              <a:lnSpc>
                <a:spcPct val="93000"/>
              </a:lnSpc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s-ES" altLang="ca-ES" sz="27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93000"/>
              </a:lnSpc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altLang="ca-ES" sz="27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altLang="ca-ES" sz="2700" dirty="0" err="1">
                <a:solidFill>
                  <a:srgbClr val="000000"/>
                </a:solidFill>
                <a:latin typeface="Calibri" panose="020F0502020204030204" pitchFamily="34" charset="0"/>
              </a:rPr>
              <a:t>Són</a:t>
            </a:r>
            <a:r>
              <a:rPr lang="es-ES" altLang="ca-ES" sz="27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altLang="ca-ES" sz="2700" dirty="0" err="1">
                <a:solidFill>
                  <a:srgbClr val="000000"/>
                </a:solidFill>
                <a:latin typeface="Calibri" panose="020F0502020204030204" pitchFamily="34" charset="0"/>
              </a:rPr>
              <a:t>lletges</a:t>
            </a:r>
            <a:r>
              <a:rPr lang="es-ES" altLang="ca-ES" sz="2700" dirty="0">
                <a:solidFill>
                  <a:srgbClr val="000000"/>
                </a:solidFill>
                <a:latin typeface="Calibri" panose="020F0502020204030204" pitchFamily="34" charset="0"/>
              </a:rPr>
              <a:t> i no </a:t>
            </a:r>
            <a:r>
              <a:rPr lang="es-ES" altLang="ca-ES" sz="2700" dirty="0" err="1">
                <a:solidFill>
                  <a:srgbClr val="000000"/>
                </a:solidFill>
                <a:latin typeface="Calibri" panose="020F0502020204030204" pitchFamily="34" charset="0"/>
              </a:rPr>
              <a:t>troben</a:t>
            </a:r>
            <a:endParaRPr lang="es-ES" altLang="ca-ES" sz="27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altLang="ca-ES" sz="2700" dirty="0" err="1">
                <a:solidFill>
                  <a:srgbClr val="000000"/>
                </a:solidFill>
                <a:latin typeface="Calibri" panose="020F0502020204030204" pitchFamily="34" charset="0"/>
              </a:rPr>
              <a:t>homes</a:t>
            </a:r>
            <a:r>
              <a:rPr lang="es-ES" altLang="ca-ES" sz="27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marL="457200" indent="-457200">
              <a:lnSpc>
                <a:spcPct val="93000"/>
              </a:lnSpc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s-ES" altLang="ca-ES" sz="27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93000"/>
              </a:lnSpc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altLang="ca-ES" sz="27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altLang="ca-ES" sz="2700" dirty="0" err="1">
                <a:solidFill>
                  <a:srgbClr val="000000"/>
                </a:solidFill>
                <a:latin typeface="Calibri" panose="020F0502020204030204" pitchFamily="34" charset="0"/>
              </a:rPr>
              <a:t>Gairebé</a:t>
            </a:r>
            <a:r>
              <a:rPr lang="es-ES" altLang="ca-ES" sz="2700" dirty="0">
                <a:solidFill>
                  <a:srgbClr val="000000"/>
                </a:solidFill>
                <a:latin typeface="Calibri" panose="020F0502020204030204" pitchFamily="34" charset="0"/>
              </a:rPr>
              <a:t> no </a:t>
            </a:r>
            <a:r>
              <a:rPr lang="es-ES" altLang="ca-ES" sz="2700" dirty="0" err="1">
                <a:solidFill>
                  <a:srgbClr val="000000"/>
                </a:solidFill>
                <a:latin typeface="Calibri" panose="020F0502020204030204" pitchFamily="34" charset="0"/>
              </a:rPr>
              <a:t>tenen</a:t>
            </a:r>
            <a:r>
              <a:rPr lang="es-ES" altLang="ca-ES" sz="27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altLang="ca-ES" sz="2700" dirty="0" err="1">
                <a:solidFill>
                  <a:srgbClr val="000000"/>
                </a:solidFill>
                <a:latin typeface="Calibri" panose="020F0502020204030204" pitchFamily="34" charset="0"/>
              </a:rPr>
              <a:t>sexe</a:t>
            </a:r>
            <a:r>
              <a:rPr lang="es-ES" altLang="ca-ES" sz="2700" dirty="0">
                <a:solidFill>
                  <a:srgbClr val="000000"/>
                </a:solidFill>
                <a:latin typeface="Calibri" panose="020F0502020204030204" pitchFamily="34" charset="0"/>
              </a:rPr>
              <a:t> i no </a:t>
            </a:r>
            <a:r>
              <a:rPr lang="es-ES" altLang="ca-ES" sz="2700" dirty="0" err="1">
                <a:solidFill>
                  <a:srgbClr val="000000"/>
                </a:solidFill>
                <a:latin typeface="Calibri" panose="020F0502020204030204" pitchFamily="34" charset="0"/>
              </a:rPr>
              <a:t>és</a:t>
            </a:r>
            <a:r>
              <a:rPr lang="es-ES" altLang="ca-ES" sz="2700" dirty="0">
                <a:solidFill>
                  <a:srgbClr val="000000"/>
                </a:solidFill>
                <a:latin typeface="Calibri" panose="020F0502020204030204" pitchFamily="34" charset="0"/>
              </a:rPr>
              <a:t> de </a:t>
            </a:r>
            <a:r>
              <a:rPr lang="es-ES" altLang="ca-ES" sz="2700" dirty="0" err="1">
                <a:solidFill>
                  <a:srgbClr val="000000"/>
                </a:solidFill>
                <a:latin typeface="Calibri" panose="020F0502020204030204" pitchFamily="34" charset="0"/>
              </a:rPr>
              <a:t>veritat</a:t>
            </a:r>
            <a:endParaRPr lang="es-ES" altLang="ca-ES" sz="27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08" y="6615536"/>
            <a:ext cx="5092979" cy="18674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166284" y="1747792"/>
            <a:ext cx="3786389" cy="26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8920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2966052" y="151501"/>
            <a:ext cx="8507412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 hangingPunct="1">
              <a:buSzPct val="100000"/>
              <a:defRPr/>
            </a:pPr>
            <a:r>
              <a:rPr lang="es-ES" altLang="ca-ES" sz="2900" b="1" dirty="0">
                <a:solidFill>
                  <a:srgbClr val="8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ESTEREOTIPS I FALSES CREENCES DEL COL·LECTIU LGTB</a:t>
            </a: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 rot="21427449">
            <a:off x="1011410" y="1231409"/>
            <a:ext cx="4321175" cy="51117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9pPr>
          </a:lstStyle>
          <a:p>
            <a:pPr eaLnBrk="1" hangingPunct="1">
              <a:lnSpc>
                <a:spcPct val="93000"/>
              </a:lnSpc>
              <a:buSzPct val="100000"/>
              <a:defRPr/>
            </a:pPr>
            <a:r>
              <a:rPr lang="es-ES" altLang="ca-ES" sz="2700" b="1" dirty="0">
                <a:solidFill>
                  <a:srgbClr val="000000"/>
                </a:solidFill>
                <a:latin typeface="Calibri" panose="020F0502020204030204" pitchFamily="34" charset="0"/>
              </a:rPr>
              <a:t>TRANSSEXUALS FEM:</a:t>
            </a: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defRPr/>
            </a:pPr>
            <a:r>
              <a:rPr lang="es-ES" altLang="ca-ES" sz="2700" dirty="0">
                <a:solidFill>
                  <a:srgbClr val="000000"/>
                </a:solidFill>
                <a:latin typeface="Calibri" panose="020F0502020204030204" pitchFamily="34" charset="0"/>
              </a:rPr>
              <a:t>   </a:t>
            </a:r>
            <a:r>
              <a:rPr lang="es-ES" altLang="ca-ES" sz="2700" dirty="0" err="1">
                <a:solidFill>
                  <a:srgbClr val="000000"/>
                </a:solidFill>
                <a:latin typeface="Calibri" panose="020F0502020204030204" pitchFamily="34" charset="0"/>
              </a:rPr>
              <a:t>Hiperfeminitzades</a:t>
            </a:r>
            <a:r>
              <a:rPr lang="es-ES" altLang="ca-ES" sz="27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93000"/>
              </a:lnSpc>
              <a:buSzPct val="100000"/>
              <a:defRPr/>
            </a:pPr>
            <a:endParaRPr lang="es-ES" altLang="ca-ES" sz="27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defRPr/>
            </a:pPr>
            <a:r>
              <a:rPr lang="es-ES" altLang="ca-ES" sz="2700" dirty="0">
                <a:solidFill>
                  <a:srgbClr val="000000"/>
                </a:solidFill>
                <a:latin typeface="Calibri" panose="020F0502020204030204" pitchFamily="34" charset="0"/>
              </a:rPr>
              <a:t>  </a:t>
            </a:r>
            <a:r>
              <a:rPr lang="es-ES" altLang="ca-ES" sz="2700" dirty="0" err="1">
                <a:solidFill>
                  <a:srgbClr val="000000"/>
                </a:solidFill>
                <a:latin typeface="Calibri" panose="020F0502020204030204" pitchFamily="34" charset="0"/>
              </a:rPr>
              <a:t>Associades</a:t>
            </a:r>
            <a:r>
              <a:rPr lang="es-ES" altLang="ca-ES" sz="2700" dirty="0">
                <a:solidFill>
                  <a:srgbClr val="000000"/>
                </a:solidFill>
                <a:latin typeface="Calibri" panose="020F0502020204030204" pitchFamily="34" charset="0"/>
              </a:rPr>
              <a:t> a </a:t>
            </a:r>
            <a:r>
              <a:rPr lang="es-ES" altLang="ca-ES" sz="2700" dirty="0" err="1">
                <a:solidFill>
                  <a:srgbClr val="000000"/>
                </a:solidFill>
                <a:latin typeface="Calibri" panose="020F0502020204030204" pitchFamily="34" charset="0"/>
              </a:rPr>
              <a:t>prostitució</a:t>
            </a:r>
            <a:endParaRPr lang="es-ES" altLang="ca-ES" sz="27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93000"/>
              </a:lnSpc>
              <a:buSzPct val="100000"/>
              <a:defRPr/>
            </a:pPr>
            <a:r>
              <a:rPr lang="es-ES" altLang="ca-ES" sz="2700" dirty="0">
                <a:solidFill>
                  <a:srgbClr val="000000"/>
                </a:solidFill>
                <a:latin typeface="Calibri" panose="020F0502020204030204" pitchFamily="34" charset="0"/>
              </a:rPr>
              <a:t>   i </a:t>
            </a:r>
            <a:r>
              <a:rPr lang="es-ES" altLang="ca-ES" sz="2700" dirty="0" err="1">
                <a:solidFill>
                  <a:srgbClr val="000000"/>
                </a:solidFill>
                <a:latin typeface="Calibri" panose="020F0502020204030204" pitchFamily="34" charset="0"/>
              </a:rPr>
              <a:t>món</a:t>
            </a:r>
            <a:r>
              <a:rPr lang="es-ES" altLang="ca-ES" sz="2700" dirty="0">
                <a:solidFill>
                  <a:srgbClr val="000000"/>
                </a:solidFill>
                <a:latin typeface="Calibri" panose="020F0502020204030204" pitchFamily="34" charset="0"/>
              </a:rPr>
              <a:t> de </a:t>
            </a:r>
            <a:r>
              <a:rPr lang="es-ES" altLang="ca-ES" sz="2700" dirty="0" err="1">
                <a:solidFill>
                  <a:srgbClr val="000000"/>
                </a:solidFill>
                <a:latin typeface="Calibri" panose="020F0502020204030204" pitchFamily="34" charset="0"/>
              </a:rPr>
              <a:t>l'espectacle</a:t>
            </a:r>
            <a:endParaRPr lang="es-ES" altLang="ca-ES" sz="27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93000"/>
              </a:lnSpc>
              <a:buSzPct val="100000"/>
              <a:defRPr/>
            </a:pPr>
            <a:r>
              <a:rPr lang="es-ES" altLang="ca-ES" sz="2700" dirty="0">
                <a:solidFill>
                  <a:srgbClr val="000000"/>
                </a:solidFill>
                <a:latin typeface="Calibri" panose="020F0502020204030204" pitchFamily="34" charset="0"/>
              </a:rPr>
              <a:t>  (</a:t>
            </a:r>
            <a:r>
              <a:rPr lang="es-ES" altLang="ca-ES" sz="2700" dirty="0" err="1">
                <a:solidFill>
                  <a:srgbClr val="000000"/>
                </a:solidFill>
                <a:latin typeface="Calibri" panose="020F0502020204030204" pitchFamily="34" charset="0"/>
              </a:rPr>
              <a:t>sexualment</a:t>
            </a:r>
            <a:r>
              <a:rPr lang="es-ES" altLang="ca-ES" sz="2700" dirty="0">
                <a:solidFill>
                  <a:srgbClr val="000000"/>
                </a:solidFill>
                <a:latin typeface="Calibri" panose="020F0502020204030204" pitchFamily="34" charset="0"/>
              </a:rPr>
              <a:t> disponibles)</a:t>
            </a:r>
          </a:p>
          <a:p>
            <a:pPr eaLnBrk="1" hangingPunct="1">
              <a:lnSpc>
                <a:spcPct val="93000"/>
              </a:lnSpc>
              <a:buSzPct val="100000"/>
              <a:defRPr/>
            </a:pPr>
            <a:endParaRPr lang="es-ES" altLang="ca-ES" sz="27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defRPr/>
            </a:pPr>
            <a:r>
              <a:rPr lang="es-ES" altLang="ca-ES" sz="2700" dirty="0">
                <a:solidFill>
                  <a:srgbClr val="000000"/>
                </a:solidFill>
                <a:latin typeface="Calibri" panose="020F0502020204030204" pitchFamily="34" charset="0"/>
              </a:rPr>
              <a:t>  Les que no </a:t>
            </a:r>
            <a:r>
              <a:rPr lang="es-ES" altLang="ca-ES" sz="2700" dirty="0" err="1">
                <a:solidFill>
                  <a:srgbClr val="000000"/>
                </a:solidFill>
                <a:latin typeface="Calibri" panose="020F0502020204030204" pitchFamily="34" charset="0"/>
              </a:rPr>
              <a:t>s'operen</a:t>
            </a:r>
            <a:r>
              <a:rPr lang="es-ES" altLang="ca-ES" sz="2700" dirty="0">
                <a:solidFill>
                  <a:srgbClr val="000000"/>
                </a:solidFill>
                <a:latin typeface="Calibri" panose="020F0502020204030204" pitchFamily="34" charset="0"/>
              </a:rPr>
              <a:t> no </a:t>
            </a:r>
          </a:p>
          <a:p>
            <a:pPr eaLnBrk="1" hangingPunct="1">
              <a:lnSpc>
                <a:spcPct val="93000"/>
              </a:lnSpc>
              <a:buSzPct val="100000"/>
              <a:defRPr/>
            </a:pPr>
            <a:r>
              <a:rPr lang="es-ES" altLang="ca-ES" sz="2700" dirty="0">
                <a:solidFill>
                  <a:srgbClr val="000000"/>
                </a:solidFill>
                <a:latin typeface="Calibri" panose="020F0502020204030204" pitchFamily="34" charset="0"/>
              </a:rPr>
              <a:t>  </a:t>
            </a:r>
            <a:r>
              <a:rPr lang="es-ES" altLang="ca-ES" sz="2700" dirty="0" err="1">
                <a:solidFill>
                  <a:srgbClr val="000000"/>
                </a:solidFill>
                <a:latin typeface="Calibri" panose="020F0502020204030204" pitchFamily="34" charset="0"/>
              </a:rPr>
              <a:t>ho</a:t>
            </a:r>
            <a:r>
              <a:rPr lang="es-ES" altLang="ca-ES" sz="27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altLang="ca-ES" sz="2700" dirty="0" err="1">
                <a:solidFill>
                  <a:srgbClr val="000000"/>
                </a:solidFill>
                <a:latin typeface="Calibri" panose="020F0502020204030204" pitchFamily="34" charset="0"/>
              </a:rPr>
              <a:t>són</a:t>
            </a:r>
            <a:r>
              <a:rPr lang="es-ES" altLang="ca-ES" sz="2700" dirty="0">
                <a:solidFill>
                  <a:srgbClr val="000000"/>
                </a:solidFill>
                <a:latin typeface="Calibri" panose="020F0502020204030204" pitchFamily="34" charset="0"/>
              </a:rPr>
              <a:t> de </a:t>
            </a:r>
            <a:r>
              <a:rPr lang="es-ES" altLang="ca-ES" sz="2700" dirty="0" err="1">
                <a:solidFill>
                  <a:srgbClr val="000000"/>
                </a:solidFill>
                <a:latin typeface="Calibri" panose="020F0502020204030204" pitchFamily="34" charset="0"/>
              </a:rPr>
              <a:t>veritat</a:t>
            </a:r>
            <a:endParaRPr lang="es-ES" altLang="ca-ES" sz="27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93000"/>
              </a:lnSpc>
              <a:buSzPct val="100000"/>
              <a:defRPr/>
            </a:pPr>
            <a:endParaRPr lang="es-ES" altLang="ca-ES" sz="27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93000"/>
              </a:lnSpc>
              <a:buSzPct val="100000"/>
              <a:defRPr/>
            </a:pPr>
            <a:r>
              <a:rPr lang="es-ES" altLang="ca-ES" sz="2600" b="1" dirty="0">
                <a:solidFill>
                  <a:srgbClr val="000000"/>
                </a:solidFill>
                <a:latin typeface="Calibri" panose="020F0502020204030204" pitchFamily="34" charset="0"/>
              </a:rPr>
              <a:t>TRANS MASCULINS:</a:t>
            </a:r>
            <a:r>
              <a:rPr lang="es-ES" altLang="ca-ES" sz="27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Calibri" panose="020F0502020204030204" pitchFamily="34" charset="0"/>
              <a:buChar char="•"/>
              <a:defRPr/>
            </a:pPr>
            <a:r>
              <a:rPr lang="es-ES" altLang="ca-ES" sz="2700" dirty="0">
                <a:solidFill>
                  <a:srgbClr val="000000"/>
                </a:solidFill>
                <a:latin typeface="Calibri" panose="020F0502020204030204" pitchFamily="34" charset="0"/>
              </a:rPr>
              <a:t>   </a:t>
            </a:r>
            <a:r>
              <a:rPr lang="es-ES" altLang="ca-ES" sz="2700" dirty="0" err="1">
                <a:solidFill>
                  <a:srgbClr val="000000"/>
                </a:solidFill>
                <a:latin typeface="Calibri" panose="020F0502020204030204" pitchFamily="34" charset="0"/>
              </a:rPr>
              <a:t>Invisibilitzats</a:t>
            </a:r>
            <a:endParaRPr lang="es-ES" altLang="ca-ES" sz="27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 rot="237223">
            <a:off x="6961531" y="1257624"/>
            <a:ext cx="3987800" cy="51117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altLang="ca-ES" sz="2700" b="1" dirty="0">
                <a:solidFill>
                  <a:srgbClr val="000000"/>
                </a:solidFill>
                <a:latin typeface="Calibri" panose="020F0502020204030204" pitchFamily="34" charset="0"/>
              </a:rPr>
              <a:t>BISEXUALS:</a:t>
            </a:r>
          </a:p>
          <a:p>
            <a:pPr marL="457200" indent="-457200">
              <a:lnSpc>
                <a:spcPct val="93000"/>
              </a:lnSpc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altLang="ca-ES" sz="27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altLang="ca-ES" sz="2700" dirty="0" err="1">
                <a:solidFill>
                  <a:srgbClr val="000000"/>
                </a:solidFill>
                <a:latin typeface="Calibri" panose="020F0502020204030204" pitchFamily="34" charset="0"/>
              </a:rPr>
              <a:t>Són</a:t>
            </a:r>
            <a:r>
              <a:rPr lang="es-ES" altLang="ca-ES" sz="27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altLang="ca-ES" sz="2700" dirty="0" err="1">
                <a:solidFill>
                  <a:srgbClr val="000000"/>
                </a:solidFill>
                <a:latin typeface="Calibri" panose="020F0502020204030204" pitchFamily="34" charset="0"/>
              </a:rPr>
              <a:t>així</a:t>
            </a:r>
            <a:r>
              <a:rPr lang="es-ES" altLang="ca-ES" sz="2700" dirty="0">
                <a:solidFill>
                  <a:srgbClr val="000000"/>
                </a:solidFill>
                <a:latin typeface="Calibri" panose="020F0502020204030204" pitchFamily="34" charset="0"/>
              </a:rPr>
              <a:t> per </a:t>
            </a:r>
            <a:r>
              <a:rPr lang="es-ES" altLang="ca-ES" sz="2700" dirty="0" err="1">
                <a:solidFill>
                  <a:srgbClr val="000000"/>
                </a:solidFill>
                <a:latin typeface="Calibri" panose="020F0502020204030204" pitchFamily="34" charset="0"/>
              </a:rPr>
              <a:t>addicció</a:t>
            </a:r>
            <a:r>
              <a:rPr lang="es-ES" altLang="ca-ES" sz="27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altLang="ca-ES" sz="2700" dirty="0">
                <a:solidFill>
                  <a:srgbClr val="000000"/>
                </a:solidFill>
                <a:latin typeface="Calibri" panose="020F0502020204030204" pitchFamily="34" charset="0"/>
              </a:rPr>
              <a:t>al </a:t>
            </a:r>
            <a:r>
              <a:rPr lang="es-ES" altLang="ca-ES" sz="2700" dirty="0" err="1">
                <a:solidFill>
                  <a:srgbClr val="000000"/>
                </a:solidFill>
                <a:latin typeface="Calibri" panose="020F0502020204030204" pitchFamily="34" charset="0"/>
              </a:rPr>
              <a:t>sexe</a:t>
            </a:r>
            <a:r>
              <a:rPr lang="es-ES" altLang="ca-ES" sz="2700" dirty="0">
                <a:solidFill>
                  <a:srgbClr val="000000"/>
                </a:solidFill>
                <a:latin typeface="Calibri" panose="020F0502020204030204" pitchFamily="34" charset="0"/>
              </a:rPr>
              <a:t> (</a:t>
            </a:r>
            <a:r>
              <a:rPr lang="es-ES" altLang="ca-ES" sz="2700" dirty="0" err="1">
                <a:solidFill>
                  <a:srgbClr val="000000"/>
                </a:solidFill>
                <a:latin typeface="Calibri" panose="020F0502020204030204" pitchFamily="34" charset="0"/>
              </a:rPr>
              <a:t>vici</a:t>
            </a:r>
            <a:r>
              <a:rPr lang="es-ES" altLang="ca-ES" sz="2700" dirty="0">
                <a:solidFill>
                  <a:srgbClr val="000000"/>
                </a:solidFill>
                <a:latin typeface="Calibri" panose="020F0502020204030204" pitchFamily="34" charset="0"/>
              </a:rPr>
              <a:t>)  </a:t>
            </a:r>
          </a:p>
          <a:p>
            <a:pPr marL="457200" indent="-457200">
              <a:lnSpc>
                <a:spcPct val="93000"/>
              </a:lnSpc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s-ES" altLang="ca-ES" sz="27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93000"/>
              </a:lnSpc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altLang="ca-ES" sz="27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altLang="ca-ES" sz="2700" dirty="0" err="1">
                <a:solidFill>
                  <a:srgbClr val="000000"/>
                </a:solidFill>
                <a:latin typeface="Calibri" panose="020F0502020204030204" pitchFamily="34" charset="0"/>
              </a:rPr>
              <a:t>Estan</a:t>
            </a:r>
            <a:r>
              <a:rPr lang="es-ES" altLang="ca-ES" sz="2700" dirty="0">
                <a:solidFill>
                  <a:srgbClr val="000000"/>
                </a:solidFill>
                <a:latin typeface="Calibri" panose="020F0502020204030204" pitchFamily="34" charset="0"/>
              </a:rPr>
              <a:t> en una fase </a:t>
            </a:r>
          </a:p>
          <a:p>
            <a:pPr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altLang="ca-ES" sz="2700" dirty="0" err="1">
                <a:solidFill>
                  <a:srgbClr val="000000"/>
                </a:solidFill>
                <a:latin typeface="Calibri" panose="020F0502020204030204" pitchFamily="34" charset="0"/>
              </a:rPr>
              <a:t>transitòria</a:t>
            </a:r>
            <a:r>
              <a:rPr lang="es-ES" altLang="ca-ES" sz="2700" dirty="0">
                <a:solidFill>
                  <a:srgbClr val="000000"/>
                </a:solidFill>
                <a:latin typeface="Calibri" panose="020F0502020204030204" pitchFamily="34" charset="0"/>
              </a:rPr>
              <a:t>, es </a:t>
            </a:r>
            <a:r>
              <a:rPr lang="es-ES" altLang="ca-ES" sz="2700" dirty="0" err="1">
                <a:solidFill>
                  <a:srgbClr val="000000"/>
                </a:solidFill>
                <a:latin typeface="Calibri" panose="020F0502020204030204" pitchFamily="34" charset="0"/>
              </a:rPr>
              <a:t>passarà</a:t>
            </a:r>
            <a:endParaRPr lang="es-ES" altLang="ca-ES" sz="27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93000"/>
              </a:lnSpc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s-ES" altLang="ca-ES" sz="27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93000"/>
              </a:lnSpc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altLang="ca-ES" sz="27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altLang="ca-ES" sz="2700" dirty="0" err="1">
                <a:solidFill>
                  <a:srgbClr val="000000"/>
                </a:solidFill>
                <a:latin typeface="Calibri" panose="020F0502020204030204" pitchFamily="34" charset="0"/>
              </a:rPr>
              <a:t>Són</a:t>
            </a:r>
            <a:r>
              <a:rPr lang="es-ES" altLang="ca-ES" sz="2700" dirty="0">
                <a:solidFill>
                  <a:srgbClr val="000000"/>
                </a:solidFill>
                <a:latin typeface="Calibri" panose="020F0502020204030204" pitchFamily="34" charset="0"/>
              </a:rPr>
              <a:t> inestables, no </a:t>
            </a:r>
          </a:p>
          <a:p>
            <a:pPr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altLang="ca-ES" sz="2700" dirty="0">
                <a:solidFill>
                  <a:srgbClr val="000000"/>
                </a:solidFill>
                <a:latin typeface="Calibri" panose="020F0502020204030204" pitchFamily="34" charset="0"/>
              </a:rPr>
              <a:t>poden </a:t>
            </a:r>
            <a:r>
              <a:rPr lang="es-ES" altLang="ca-ES" sz="2700" dirty="0" err="1">
                <a:solidFill>
                  <a:srgbClr val="000000"/>
                </a:solidFill>
                <a:latin typeface="Calibri" panose="020F0502020204030204" pitchFamily="34" charset="0"/>
              </a:rPr>
              <a:t>comprometre's</a:t>
            </a:r>
            <a:r>
              <a:rPr lang="es-ES" altLang="ca-ES" sz="2700" dirty="0">
                <a:solidFill>
                  <a:srgbClr val="000000"/>
                </a:solidFill>
                <a:latin typeface="Calibri" panose="020F0502020204030204" pitchFamily="34" charset="0"/>
              </a:rPr>
              <a:t> en </a:t>
            </a:r>
          </a:p>
          <a:p>
            <a:pPr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altLang="ca-ES" sz="2700" dirty="0">
                <a:solidFill>
                  <a:srgbClr val="000000"/>
                </a:solidFill>
                <a:latin typeface="Calibri" panose="020F0502020204030204" pitchFamily="34" charset="0"/>
              </a:rPr>
              <a:t>una </a:t>
            </a:r>
            <a:r>
              <a:rPr lang="es-ES" altLang="ca-ES" sz="2700" dirty="0" err="1">
                <a:solidFill>
                  <a:srgbClr val="000000"/>
                </a:solidFill>
                <a:latin typeface="Calibri" panose="020F0502020204030204" pitchFamily="34" charset="0"/>
              </a:rPr>
              <a:t>relació</a:t>
            </a:r>
            <a:r>
              <a:rPr lang="es-ES" altLang="ca-ES" sz="27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altLang="ca-ES" sz="2700" dirty="0" err="1">
                <a:solidFill>
                  <a:srgbClr val="000000"/>
                </a:solidFill>
                <a:latin typeface="Calibri" panose="020F0502020204030204" pitchFamily="34" charset="0"/>
              </a:rPr>
              <a:t>monògama</a:t>
            </a:r>
            <a:endParaRPr lang="es-ES" altLang="ca-ES" sz="27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93000"/>
              </a:lnSpc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s-ES" altLang="ca-ES" sz="27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93000"/>
              </a:lnSpc>
              <a:buSzPct val="100000"/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altLang="ca-ES" sz="27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altLang="ca-ES" sz="2700" dirty="0" err="1">
                <a:solidFill>
                  <a:srgbClr val="000000"/>
                </a:solidFill>
                <a:latin typeface="Calibri" panose="020F0502020204030204" pitchFamily="34" charset="0"/>
              </a:rPr>
              <a:t>Associats</a:t>
            </a:r>
            <a:r>
              <a:rPr lang="es-ES" altLang="ca-ES" sz="2700" dirty="0">
                <a:solidFill>
                  <a:srgbClr val="000000"/>
                </a:solidFill>
                <a:latin typeface="Calibri" panose="020F0502020204030204" pitchFamily="34" charset="0"/>
              </a:rPr>
              <a:t>/es a les ITS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08" y="6615536"/>
            <a:ext cx="5092979" cy="18674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166284" y="1747792"/>
            <a:ext cx="3786389" cy="26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3453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792922" y="987041"/>
            <a:ext cx="10091352" cy="557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just" eaLnBrk="1" hangingPunct="1">
              <a:buSzPct val="100000"/>
              <a:defRPr/>
            </a:pPr>
            <a:r>
              <a:rPr lang="ca-ES" altLang="ca-ES" sz="2400" b="1" dirty="0" smtClean="0">
                <a:solidFill>
                  <a:srgbClr val="8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HOMOFÒBIA: </a:t>
            </a:r>
            <a:r>
              <a:rPr lang="ca-ES" altLang="ca-ES" sz="2200" dirty="0" smtClean="0">
                <a:solidFill>
                  <a:srgbClr val="000000"/>
                </a:solidFill>
                <a:latin typeface="Calibri" pitchFamily="32" charset="0"/>
              </a:rPr>
              <a:t>és l’actitud hostil cap a les persones homosexuals, tant homes com dones. Però, degut a les diferències entre homes gais i dones lesbianes, ens referirem a la discriminació que pateixen els homes gais</a:t>
            </a:r>
          </a:p>
          <a:p>
            <a:pPr algn="just" eaLnBrk="1" hangingPunct="1">
              <a:buSzPct val="100000"/>
              <a:defRPr/>
            </a:pPr>
            <a:endParaRPr lang="ca-ES" altLang="ca-ES" sz="22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2" charset="0"/>
            </a:endParaRPr>
          </a:p>
          <a:p>
            <a:pPr algn="just" eaLnBrk="1" hangingPunct="1">
              <a:buSzPct val="100000"/>
              <a:buFont typeface="Times New Roman" pitchFamily="16" charset="0"/>
              <a:buNone/>
              <a:defRPr/>
            </a:pPr>
            <a:r>
              <a:rPr lang="ca-ES" altLang="ca-ES" sz="2400" b="1" dirty="0" smtClean="0">
                <a:solidFill>
                  <a:srgbClr val="8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LESBOFÒBIA: </a:t>
            </a:r>
            <a:r>
              <a:rPr lang="ca-ES" altLang="ca-ES" sz="2200" dirty="0" smtClean="0">
                <a:solidFill>
                  <a:srgbClr val="000000"/>
                </a:solidFill>
                <a:latin typeface="Calibri" pitchFamily="32" charset="0"/>
              </a:rPr>
              <a:t>Discriminació doble que pateixen les lesbianes, en tant que dones i en tant que lesbianes. La </a:t>
            </a:r>
            <a:r>
              <a:rPr lang="ca-ES" altLang="ca-ES" sz="2200" dirty="0" err="1" smtClean="0">
                <a:solidFill>
                  <a:srgbClr val="000000"/>
                </a:solidFill>
                <a:latin typeface="Calibri" pitchFamily="32" charset="0"/>
              </a:rPr>
              <a:t>lesbofòbia</a:t>
            </a:r>
            <a:r>
              <a:rPr lang="ca-ES" altLang="ca-ES" sz="2200" dirty="0" smtClean="0">
                <a:solidFill>
                  <a:srgbClr val="000000"/>
                </a:solidFill>
                <a:latin typeface="Calibri" pitchFamily="32" charset="0"/>
              </a:rPr>
              <a:t> alterna la </a:t>
            </a:r>
            <a:r>
              <a:rPr lang="ca-ES" altLang="ca-ES" sz="2200" dirty="0" err="1" smtClean="0">
                <a:solidFill>
                  <a:srgbClr val="000000"/>
                </a:solidFill>
                <a:latin typeface="Calibri" pitchFamily="32" charset="0"/>
              </a:rPr>
              <a:t>invisibilització</a:t>
            </a:r>
            <a:r>
              <a:rPr lang="ca-ES" altLang="ca-ES" sz="2200" dirty="0" smtClean="0">
                <a:solidFill>
                  <a:srgbClr val="000000"/>
                </a:solidFill>
                <a:latin typeface="Calibri" pitchFamily="32" charset="0"/>
              </a:rPr>
              <a:t> (el no reconeixement de la existència de les lesbianes) i la violència a causa de la seva transgressió dels mandats de gènere i la subordinació a l’home</a:t>
            </a:r>
          </a:p>
          <a:p>
            <a:pPr algn="just" eaLnBrk="1" hangingPunct="1">
              <a:buSzPct val="100000"/>
              <a:defRPr/>
            </a:pPr>
            <a:endParaRPr lang="ca-ES" altLang="ca-ES" sz="2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2" charset="0"/>
            </a:endParaRPr>
          </a:p>
          <a:p>
            <a:pPr algn="just" eaLnBrk="1" hangingPunct="1">
              <a:buSzPct val="100000"/>
              <a:defRPr/>
            </a:pPr>
            <a:r>
              <a:rPr lang="ca-ES" altLang="ca-ES" sz="2400" b="1" dirty="0" smtClean="0">
                <a:solidFill>
                  <a:srgbClr val="8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TRANSFÒBIA: </a:t>
            </a:r>
            <a:r>
              <a:rPr lang="ca-ES" altLang="ca-ES" sz="2200" dirty="0" smtClean="0">
                <a:solidFill>
                  <a:srgbClr val="000000"/>
                </a:solidFill>
                <a:latin typeface="Calibri" pitchFamily="32" charset="0"/>
              </a:rPr>
              <a:t>Discriminació, </a:t>
            </a:r>
            <a:r>
              <a:rPr lang="ca-ES" altLang="ca-ES" sz="2200" dirty="0" err="1" smtClean="0">
                <a:solidFill>
                  <a:srgbClr val="000000"/>
                </a:solidFill>
                <a:latin typeface="Calibri" pitchFamily="32" charset="0"/>
              </a:rPr>
              <a:t>invisibilització</a:t>
            </a:r>
            <a:r>
              <a:rPr lang="ca-ES" altLang="ca-ES" sz="2200" dirty="0" smtClean="0">
                <a:solidFill>
                  <a:srgbClr val="000000"/>
                </a:solidFill>
                <a:latin typeface="Calibri" pitchFamily="32" charset="0"/>
              </a:rPr>
              <a:t> i actituds hostils sustentades per la societat sencera cap a les persones </a:t>
            </a:r>
            <a:r>
              <a:rPr lang="ca-ES" altLang="ca-ES" sz="2200" dirty="0" err="1" smtClean="0">
                <a:solidFill>
                  <a:srgbClr val="000000"/>
                </a:solidFill>
                <a:latin typeface="Calibri" pitchFamily="32" charset="0"/>
              </a:rPr>
              <a:t>trans</a:t>
            </a:r>
            <a:endParaRPr lang="ca-ES" altLang="ca-ES" sz="2200" dirty="0" smtClean="0">
              <a:solidFill>
                <a:srgbClr val="000000"/>
              </a:solidFill>
              <a:latin typeface="Calibri" pitchFamily="32" charset="0"/>
            </a:endParaRPr>
          </a:p>
          <a:p>
            <a:pPr eaLnBrk="1" hangingPunct="1">
              <a:buSzPct val="100000"/>
              <a:defRPr/>
            </a:pPr>
            <a:endParaRPr lang="ca-ES" altLang="ca-ES" sz="2200" dirty="0" smtClean="0">
              <a:solidFill>
                <a:srgbClr val="000000"/>
              </a:solidFill>
              <a:latin typeface="Calibri" pitchFamily="32" charset="0"/>
            </a:endParaRPr>
          </a:p>
          <a:p>
            <a:pPr algn="just" eaLnBrk="1" hangingPunct="1">
              <a:buSzPct val="100000"/>
              <a:defRPr/>
            </a:pPr>
            <a:r>
              <a:rPr lang="ca-ES" altLang="ca-ES" sz="2400" b="1" dirty="0" err="1" smtClean="0">
                <a:solidFill>
                  <a:srgbClr val="8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LGTBIFòbia</a:t>
            </a:r>
            <a:r>
              <a:rPr lang="ca-ES" altLang="ca-ES" sz="2400" b="1" dirty="0" smtClean="0">
                <a:solidFill>
                  <a:srgbClr val="8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 INTERIORITZADA: </a:t>
            </a:r>
            <a:r>
              <a:rPr lang="ca-ES" altLang="ca-ES" sz="2200" dirty="0" smtClean="0">
                <a:solidFill>
                  <a:srgbClr val="000000"/>
                </a:solidFill>
                <a:latin typeface="Calibri" pitchFamily="32" charset="0"/>
              </a:rPr>
              <a:t>la canalització que fa la persona LGTBI de les actituds socials negatives cap al propi jo, comporta conflictes interns i una pobre auto-acceptació </a:t>
            </a:r>
          </a:p>
          <a:p>
            <a:pPr eaLnBrk="1" hangingPunct="1">
              <a:buSzPct val="100000"/>
              <a:defRPr/>
            </a:pPr>
            <a:endParaRPr lang="es-ES" altLang="ca-ES" dirty="0">
              <a:solidFill>
                <a:srgbClr val="000000"/>
              </a:solidFill>
              <a:latin typeface="Calibri" pitchFamily="3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08" y="6615536"/>
            <a:ext cx="5092979" cy="18674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166284" y="1747792"/>
            <a:ext cx="3786389" cy="26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7270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745002" y="1088778"/>
            <a:ext cx="10691437" cy="4865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just" eaLnBrk="1" hangingPunct="1">
              <a:buSzPct val="100000"/>
              <a:buFont typeface="Times New Roman" pitchFamily="16" charset="0"/>
              <a:buNone/>
              <a:defRPr/>
            </a:pPr>
            <a:r>
              <a:rPr lang="es-ES" altLang="ca-ES" sz="2400" b="1" dirty="0" smtClean="0">
                <a:solidFill>
                  <a:srgbClr val="8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LGTBIFÒBIA COGNITIVA: </a:t>
            </a:r>
            <a:r>
              <a:rPr lang="es-ES" altLang="ca-ES" dirty="0">
                <a:solidFill>
                  <a:schemeClr val="tx1"/>
                </a:solidFill>
                <a:latin typeface="Calibri" pitchFamily="32" charset="0"/>
              </a:rPr>
              <a:t>A</a:t>
            </a:r>
            <a:r>
              <a:rPr lang="es-ES" altLang="ca-ES" dirty="0" smtClean="0">
                <a:solidFill>
                  <a:schemeClr val="tx1"/>
                </a:solidFill>
                <a:latin typeface="Calibri" pitchFamily="32" charset="0"/>
              </a:rPr>
              <a:t>quella que </a:t>
            </a:r>
            <a:r>
              <a:rPr lang="es-ES" altLang="ca-ES" dirty="0" err="1" smtClean="0">
                <a:solidFill>
                  <a:schemeClr val="tx1"/>
                </a:solidFill>
                <a:latin typeface="Calibri" pitchFamily="32" charset="0"/>
              </a:rPr>
              <a:t>s’expressa</a:t>
            </a:r>
            <a:r>
              <a:rPr lang="es-ES" altLang="ca-ES" dirty="0" smtClean="0">
                <a:solidFill>
                  <a:schemeClr val="tx1"/>
                </a:solidFill>
                <a:latin typeface="Calibri" pitchFamily="32" charset="0"/>
              </a:rPr>
              <a:t> per </a:t>
            </a:r>
            <a:r>
              <a:rPr lang="es-ES" altLang="ca-ES" dirty="0" err="1" smtClean="0">
                <a:solidFill>
                  <a:schemeClr val="tx1"/>
                </a:solidFill>
                <a:latin typeface="Calibri" pitchFamily="32" charset="0"/>
              </a:rPr>
              <a:t>pensaments</a:t>
            </a:r>
            <a:r>
              <a:rPr lang="es-ES" altLang="ca-ES" dirty="0" smtClean="0">
                <a:solidFill>
                  <a:schemeClr val="tx1"/>
                </a:solidFill>
                <a:latin typeface="Calibri" pitchFamily="32" charset="0"/>
              </a:rPr>
              <a:t>, </a:t>
            </a:r>
            <a:r>
              <a:rPr lang="es-ES" altLang="ca-ES" dirty="0" err="1" smtClean="0">
                <a:solidFill>
                  <a:schemeClr val="tx1"/>
                </a:solidFill>
                <a:latin typeface="Calibri" pitchFamily="32" charset="0"/>
              </a:rPr>
              <a:t>accions</a:t>
            </a:r>
            <a:r>
              <a:rPr lang="es-ES" altLang="ca-ES" dirty="0" smtClean="0">
                <a:solidFill>
                  <a:schemeClr val="tx1"/>
                </a:solidFill>
                <a:latin typeface="Calibri" pitchFamily="32" charset="0"/>
              </a:rPr>
              <a:t> i/</a:t>
            </a:r>
            <a:r>
              <a:rPr lang="es-ES" altLang="ca-ES" dirty="0" err="1" smtClean="0">
                <a:solidFill>
                  <a:schemeClr val="tx1"/>
                </a:solidFill>
                <a:latin typeface="Calibri" pitchFamily="32" charset="0"/>
              </a:rPr>
              <a:t>comentaris</a:t>
            </a:r>
            <a:endParaRPr lang="es-ES" altLang="ca-ES" dirty="0">
              <a:solidFill>
                <a:schemeClr val="tx1"/>
              </a:solidFill>
              <a:latin typeface="Calibri" pitchFamily="32" charset="0"/>
            </a:endParaRPr>
          </a:p>
          <a:p>
            <a:pPr algn="just" eaLnBrk="1" hangingPunct="1">
              <a:buSzPct val="100000"/>
              <a:defRPr/>
            </a:pPr>
            <a:endParaRPr lang="es-ES" altLang="ca-ES" sz="2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algn="just" eaLnBrk="1" hangingPunct="1">
              <a:buSzPct val="100000"/>
              <a:defRPr/>
            </a:pPr>
            <a:r>
              <a:rPr lang="es-ES" altLang="ca-ES" sz="2400" b="1" dirty="0" smtClean="0">
                <a:solidFill>
                  <a:srgbClr val="8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LGTBIFÒBIA </a:t>
            </a:r>
            <a:r>
              <a:rPr lang="es-ES" altLang="ca-ES" sz="2400" b="1" dirty="0">
                <a:solidFill>
                  <a:srgbClr val="8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AFECTIVA: </a:t>
            </a:r>
            <a:r>
              <a:rPr lang="es-ES" altLang="ca-ES" dirty="0" err="1">
                <a:solidFill>
                  <a:srgbClr val="000000"/>
                </a:solidFill>
                <a:latin typeface="Calibri" panose="020F0502020204030204" pitchFamily="34" charset="0"/>
              </a:rPr>
              <a:t>S</a:t>
            </a:r>
            <a:r>
              <a:rPr lang="es-ES" altLang="ca-ES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entiments</a:t>
            </a:r>
            <a:r>
              <a:rPr lang="es-ES" altLang="ca-ES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altLang="ca-ES" dirty="0" err="1">
                <a:solidFill>
                  <a:srgbClr val="000000"/>
                </a:solidFill>
                <a:latin typeface="Calibri" panose="020F0502020204030204" pitchFamily="34" charset="0"/>
              </a:rPr>
              <a:t>negatius</a:t>
            </a:r>
            <a:r>
              <a:rPr lang="es-ES" altLang="ca-ES" dirty="0">
                <a:solidFill>
                  <a:srgbClr val="000000"/>
                </a:solidFill>
                <a:latin typeface="Calibri" panose="020F0502020204030204" pitchFamily="34" charset="0"/>
              </a:rPr>
              <a:t> (</a:t>
            </a:r>
            <a:r>
              <a:rPr lang="es-ES" altLang="ca-ES" dirty="0" err="1">
                <a:solidFill>
                  <a:srgbClr val="000000"/>
                </a:solidFill>
                <a:latin typeface="Calibri" panose="020F0502020204030204" pitchFamily="34" charset="0"/>
              </a:rPr>
              <a:t>repulsió</a:t>
            </a:r>
            <a:r>
              <a:rPr lang="es-ES" altLang="ca-ES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s-ES" altLang="ca-ES" dirty="0" err="1">
                <a:solidFill>
                  <a:srgbClr val="000000"/>
                </a:solidFill>
                <a:latin typeface="Calibri" panose="020F0502020204030204" pitchFamily="34" charset="0"/>
              </a:rPr>
              <a:t>rebuig</a:t>
            </a:r>
            <a:r>
              <a:rPr lang="es-ES" altLang="ca-ES" dirty="0">
                <a:solidFill>
                  <a:srgbClr val="000000"/>
                </a:solidFill>
                <a:latin typeface="Calibri" panose="020F0502020204030204" pitchFamily="34" charset="0"/>
              </a:rPr>
              <a:t>, por, etc.) que experimenten </a:t>
            </a:r>
            <a:r>
              <a:rPr lang="es-ES" altLang="ca-ES" dirty="0" err="1">
                <a:solidFill>
                  <a:srgbClr val="000000"/>
                </a:solidFill>
                <a:latin typeface="Calibri" panose="020F0502020204030204" pitchFamily="34" charset="0"/>
              </a:rPr>
              <a:t>els</a:t>
            </a:r>
            <a:r>
              <a:rPr lang="es-ES" altLang="ca-E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altLang="ca-ES" dirty="0" err="1">
                <a:solidFill>
                  <a:srgbClr val="000000"/>
                </a:solidFill>
                <a:latin typeface="Calibri" panose="020F0502020204030204" pitchFamily="34" charset="0"/>
              </a:rPr>
              <a:t>subjectes</a:t>
            </a:r>
            <a:r>
              <a:rPr lang="es-ES" altLang="ca-E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altLang="ca-ES" dirty="0" err="1">
                <a:solidFill>
                  <a:srgbClr val="000000"/>
                </a:solidFill>
                <a:latin typeface="Calibri" panose="020F0502020204030204" pitchFamily="34" charset="0"/>
              </a:rPr>
              <a:t>davant</a:t>
            </a:r>
            <a:r>
              <a:rPr lang="es-ES" altLang="ca-E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altLang="ca-ES" dirty="0" smtClean="0">
                <a:solidFill>
                  <a:srgbClr val="000000"/>
                </a:solidFill>
                <a:latin typeface="Calibri" panose="020F0502020204030204" pitchFamily="34" charset="0"/>
              </a:rPr>
              <a:t>el contacte </a:t>
            </a:r>
            <a:r>
              <a:rPr lang="es-ES" altLang="ca-ES" dirty="0">
                <a:solidFill>
                  <a:srgbClr val="000000"/>
                </a:solidFill>
                <a:latin typeface="Calibri" panose="020F0502020204030204" pitchFamily="34" charset="0"/>
              </a:rPr>
              <a:t>o la </a:t>
            </a:r>
            <a:r>
              <a:rPr lang="es-ES" altLang="ca-ES" dirty="0" err="1">
                <a:solidFill>
                  <a:srgbClr val="000000"/>
                </a:solidFill>
                <a:latin typeface="Calibri" panose="020F0502020204030204" pitchFamily="34" charset="0"/>
              </a:rPr>
              <a:t>possibilitat</a:t>
            </a:r>
            <a:r>
              <a:rPr lang="es-ES" altLang="ca-ES" dirty="0">
                <a:solidFill>
                  <a:srgbClr val="000000"/>
                </a:solidFill>
                <a:latin typeface="Calibri" panose="020F0502020204030204" pitchFamily="34" charset="0"/>
              </a:rPr>
              <a:t> de </a:t>
            </a:r>
            <a:r>
              <a:rPr lang="es-ES" altLang="ca-ES" dirty="0" err="1">
                <a:solidFill>
                  <a:srgbClr val="000000"/>
                </a:solidFill>
                <a:latin typeface="Calibri" panose="020F0502020204030204" pitchFamily="34" charset="0"/>
              </a:rPr>
              <a:t>relació</a:t>
            </a:r>
            <a:r>
              <a:rPr lang="es-ES" altLang="ca-E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altLang="ca-ES" dirty="0" err="1">
                <a:solidFill>
                  <a:srgbClr val="000000"/>
                </a:solidFill>
                <a:latin typeface="Calibri" panose="020F0502020204030204" pitchFamily="34" charset="0"/>
              </a:rPr>
              <a:t>amb</a:t>
            </a:r>
            <a:r>
              <a:rPr lang="es-ES" altLang="ca-ES" dirty="0">
                <a:solidFill>
                  <a:srgbClr val="000000"/>
                </a:solidFill>
                <a:latin typeface="Calibri" panose="020F0502020204030204" pitchFamily="34" charset="0"/>
              </a:rPr>
              <a:t> persones </a:t>
            </a:r>
            <a:r>
              <a:rPr lang="es-ES" altLang="ca-ES" dirty="0" smtClean="0">
                <a:solidFill>
                  <a:srgbClr val="000000"/>
                </a:solidFill>
                <a:latin typeface="Calibri" panose="020F0502020204030204" pitchFamily="34" charset="0"/>
              </a:rPr>
              <a:t>LGTBI. </a:t>
            </a:r>
            <a:r>
              <a:rPr lang="es-ES" altLang="ca-ES" dirty="0">
                <a:solidFill>
                  <a:srgbClr val="000000"/>
                </a:solidFill>
                <a:latin typeface="Calibri" panose="020F0502020204030204" pitchFamily="34" charset="0"/>
              </a:rPr>
              <a:t>P</a:t>
            </a:r>
            <a:r>
              <a:rPr lang="es-ES" altLang="ca-ES" dirty="0" smtClean="0">
                <a:solidFill>
                  <a:srgbClr val="000000"/>
                </a:solidFill>
                <a:latin typeface="Calibri" panose="020F0502020204030204" pitchFamily="34" charset="0"/>
              </a:rPr>
              <a:t>er </a:t>
            </a:r>
            <a:r>
              <a:rPr lang="es-ES" altLang="ca-ES" dirty="0">
                <a:solidFill>
                  <a:srgbClr val="000000"/>
                </a:solidFill>
                <a:latin typeface="Calibri" panose="020F0502020204030204" pitchFamily="34" charset="0"/>
              </a:rPr>
              <a:t>ser </a:t>
            </a:r>
            <a:r>
              <a:rPr lang="es-ES" altLang="ca-ES" dirty="0" err="1">
                <a:solidFill>
                  <a:srgbClr val="000000"/>
                </a:solidFill>
                <a:latin typeface="Calibri" panose="020F0502020204030204" pitchFamily="34" charset="0"/>
              </a:rPr>
              <a:t>clars</a:t>
            </a:r>
            <a:r>
              <a:rPr lang="es-ES" altLang="ca-ES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es-ES" altLang="ca-ES" b="1" dirty="0">
                <a:solidFill>
                  <a:srgbClr val="000000"/>
                </a:solidFill>
                <a:latin typeface="Calibri" panose="020F0502020204030204" pitchFamily="34" charset="0"/>
              </a:rPr>
              <a:t>el </a:t>
            </a:r>
            <a:r>
              <a:rPr lang="es-ES" altLang="ca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fàstic</a:t>
            </a:r>
            <a:r>
              <a:rPr lang="es-ES" altLang="ca-E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altLang="ca-E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s'aprèn</a:t>
            </a:r>
            <a:r>
              <a:rPr lang="es-ES" altLang="ca-E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altLang="ca-ES" dirty="0">
                <a:solidFill>
                  <a:srgbClr val="000000"/>
                </a:solidFill>
                <a:latin typeface="Calibri" panose="020F0502020204030204" pitchFamily="34" charset="0"/>
              </a:rPr>
              <a:t>(Santiago Ruíz, 2009)</a:t>
            </a:r>
          </a:p>
          <a:p>
            <a:pPr eaLnBrk="1" hangingPunct="1">
              <a:buSzPct val="100000"/>
              <a:defRPr/>
            </a:pPr>
            <a:endParaRPr lang="es-ES" altLang="ca-E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buSzPct val="100000"/>
              <a:defRPr/>
            </a:pPr>
            <a:endParaRPr lang="es-ES" altLang="ca-E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buSzPct val="100000"/>
              <a:defRPr/>
            </a:pPr>
            <a:r>
              <a:rPr lang="es-ES" altLang="ca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L'avantatge</a:t>
            </a:r>
            <a:r>
              <a:rPr lang="es-ES" altLang="ca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altLang="ca-ES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de les </a:t>
            </a:r>
            <a:r>
              <a:rPr lang="es-ES" altLang="ca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fòbies</a:t>
            </a:r>
            <a:r>
              <a:rPr lang="es-ES" altLang="ca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altLang="ca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emocionals</a:t>
            </a:r>
            <a:r>
              <a:rPr lang="es-ES" altLang="ca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altLang="ca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és</a:t>
            </a:r>
            <a:r>
              <a:rPr lang="es-ES" altLang="ca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que la </a:t>
            </a:r>
            <a:r>
              <a:rPr lang="es-ES" altLang="ca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seva</a:t>
            </a:r>
            <a:r>
              <a:rPr lang="es-ES" altLang="ca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altLang="ca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extinció</a:t>
            </a:r>
            <a:r>
              <a:rPr lang="es-ES" altLang="ca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arriba </a:t>
            </a:r>
            <a:r>
              <a:rPr lang="es-ES" altLang="ca-ES" sz="20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quan</a:t>
            </a:r>
            <a:r>
              <a:rPr lang="es-ES" altLang="ca-ES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altLang="ca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hi ha contacte </a:t>
            </a:r>
            <a:r>
              <a:rPr lang="es-ES" altLang="ca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continuat</a:t>
            </a:r>
            <a:r>
              <a:rPr lang="es-ES" altLang="ca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i </a:t>
            </a:r>
            <a:r>
              <a:rPr lang="es-ES" altLang="ca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directe</a:t>
            </a:r>
            <a:r>
              <a:rPr lang="es-ES" altLang="ca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altLang="ca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amb</a:t>
            </a:r>
            <a:r>
              <a:rPr lang="es-ES" altLang="ca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altLang="ca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l'estímul</a:t>
            </a:r>
            <a:r>
              <a:rPr lang="es-ES" altLang="ca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altLang="ca-E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fòbic</a:t>
            </a:r>
            <a:endParaRPr lang="es-ES" altLang="ca-ES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buSzPct val="100000"/>
              <a:defRPr/>
            </a:pPr>
            <a:endParaRPr lang="es-ES" altLang="ca-ES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eaLnBrk="1" hangingPunct="1">
              <a:buSzPct val="100000"/>
              <a:defRPr/>
            </a:pPr>
            <a:endParaRPr lang="es-ES" altLang="ca-ES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just" eaLnBrk="1" hangingPunct="1">
              <a:buClr>
                <a:srgbClr val="808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s-ES" altLang="ca-ES" i="1" dirty="0">
                <a:solidFill>
                  <a:srgbClr val="000000"/>
                </a:solidFill>
                <a:latin typeface="Calibri" panose="020F0502020204030204" pitchFamily="34" charset="0"/>
              </a:rPr>
              <a:t>“Me da igual que se casen, pero me da un poco de asco ver a dos chicos besándose”. (Chico, 2º E.S.O.).</a:t>
            </a:r>
          </a:p>
          <a:p>
            <a:pPr marL="285750" indent="-285750" algn="just" eaLnBrk="1" hangingPunct="1">
              <a:buClr>
                <a:srgbClr val="808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s-ES" altLang="ca-ES" i="1" dirty="0">
                <a:solidFill>
                  <a:srgbClr val="000000"/>
                </a:solidFill>
                <a:latin typeface="Calibri" panose="020F0502020204030204" pitchFamily="34" charset="0"/>
              </a:rPr>
              <a:t>“Yo no podría estar con una amiga lesbiana” (Chica, 3º E.S.O.).</a:t>
            </a:r>
          </a:p>
          <a:p>
            <a:pPr marL="285750" indent="-285750" algn="just" eaLnBrk="1" hangingPunct="1">
              <a:buClr>
                <a:srgbClr val="808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s-ES" altLang="ca-ES" i="1" dirty="0">
                <a:solidFill>
                  <a:srgbClr val="000000"/>
                </a:solidFill>
                <a:latin typeface="Calibri" panose="020F0502020204030204" pitchFamily="34" charset="0"/>
              </a:rPr>
              <a:t>“Si es gay dejo de hablarle. Me va a meter mano” (Chico, 1º E.S.O.).</a:t>
            </a:r>
          </a:p>
          <a:p>
            <a:pPr marL="285750" indent="-285750" algn="just" eaLnBrk="1" hangingPunct="1">
              <a:buClr>
                <a:srgbClr val="808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s-ES" altLang="ca-ES" i="1" dirty="0">
                <a:solidFill>
                  <a:srgbClr val="000000"/>
                </a:solidFill>
                <a:latin typeface="Calibri" panose="020F0502020204030204" pitchFamily="34" charset="0"/>
              </a:rPr>
              <a:t>“Vale que lo sea, pero en mi casa no entra” (Chica, 2º E.S.O.).</a:t>
            </a:r>
          </a:p>
          <a:p>
            <a:pPr marL="285750" indent="-285750" algn="just" eaLnBrk="1" hangingPunct="1">
              <a:buClr>
                <a:srgbClr val="808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s-ES" altLang="ca-ES" i="1" dirty="0">
                <a:solidFill>
                  <a:srgbClr val="000000"/>
                </a:solidFill>
                <a:latin typeface="Calibri" panose="020F0502020204030204" pitchFamily="34" charset="0"/>
              </a:rPr>
              <a:t>“Todos son muy tolerantes hasta que un compañero dice que es gay” (profesor).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08" y="6615536"/>
            <a:ext cx="5092979" cy="18674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166284" y="1747792"/>
            <a:ext cx="3786389" cy="26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351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3146854" y="150299"/>
            <a:ext cx="82296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altLang="es-ES" sz="3200" b="1" dirty="0" smtClean="0">
                <a:solidFill>
                  <a:srgbClr val="8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CONTINGUTS</a:t>
            </a:r>
            <a:endParaRPr lang="es-ES" altLang="es-ES" sz="3200" b="1" dirty="0">
              <a:solidFill>
                <a:srgbClr val="8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4579" name="Text Box 7"/>
          <p:cNvSpPr txBox="1">
            <a:spLocks noChangeArrowheads="1"/>
          </p:cNvSpPr>
          <p:nvPr/>
        </p:nvSpPr>
        <p:spPr bwMode="auto">
          <a:xfrm>
            <a:off x="988541" y="922596"/>
            <a:ext cx="10157254" cy="5742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s-ES" altLang="es-ES" sz="2200" dirty="0" err="1">
                <a:solidFill>
                  <a:srgbClr val="000000"/>
                </a:solidFill>
                <a:latin typeface="+mn-lt"/>
              </a:rPr>
              <a:t>Sexe</a:t>
            </a:r>
            <a:endParaRPr lang="es-ES" altLang="es-ES" sz="22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lnSpc>
                <a:spcPct val="150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s-ES" altLang="es-ES" sz="2200" dirty="0" err="1">
                <a:solidFill>
                  <a:srgbClr val="000000"/>
                </a:solidFill>
                <a:latin typeface="+mn-lt"/>
              </a:rPr>
              <a:t>Gènere</a:t>
            </a:r>
            <a:endParaRPr lang="es-ES" altLang="es-ES" sz="22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lnSpc>
                <a:spcPct val="150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s-ES" altLang="es-ES" sz="2200" dirty="0">
                <a:solidFill>
                  <a:srgbClr val="000000"/>
                </a:solidFill>
                <a:latin typeface="+mn-lt"/>
              </a:rPr>
              <a:t>Sistema </a:t>
            </a:r>
            <a:r>
              <a:rPr lang="es-ES" altLang="es-ES" sz="2200" dirty="0" err="1">
                <a:solidFill>
                  <a:srgbClr val="000000"/>
                </a:solidFill>
                <a:latin typeface="+mn-lt"/>
              </a:rPr>
              <a:t>sexe-gènere</a:t>
            </a:r>
            <a:r>
              <a:rPr lang="es-ES" altLang="es-ES" sz="2200" dirty="0">
                <a:solidFill>
                  <a:srgbClr val="000000"/>
                </a:solidFill>
                <a:latin typeface="+mn-lt"/>
              </a:rPr>
              <a:t>, sistema de </a:t>
            </a:r>
            <a:r>
              <a:rPr lang="es-ES" altLang="es-ES" sz="2200" dirty="0" err="1">
                <a:solidFill>
                  <a:srgbClr val="000000"/>
                </a:solidFill>
                <a:latin typeface="+mn-lt"/>
              </a:rPr>
              <a:t>gènere</a:t>
            </a:r>
            <a:r>
              <a:rPr lang="es-ES" altLang="es-ES" sz="2200" dirty="0">
                <a:solidFill>
                  <a:srgbClr val="000000"/>
                </a:solidFill>
                <a:latin typeface="+mn-lt"/>
              </a:rPr>
              <a:t> o </a:t>
            </a:r>
            <a:r>
              <a:rPr lang="es-ES" altLang="es-ES" sz="2200" dirty="0" err="1">
                <a:solidFill>
                  <a:srgbClr val="000000"/>
                </a:solidFill>
                <a:latin typeface="+mn-lt"/>
              </a:rPr>
              <a:t>heteropatriarcal</a:t>
            </a:r>
            <a:endParaRPr lang="es-ES" altLang="es-ES" sz="22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lnSpc>
                <a:spcPct val="150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s-ES" altLang="es-ES" sz="2200" dirty="0" err="1">
                <a:solidFill>
                  <a:srgbClr val="000000"/>
                </a:solidFill>
                <a:latin typeface="+mn-lt"/>
              </a:rPr>
              <a:t>Estereotips</a:t>
            </a:r>
            <a:r>
              <a:rPr lang="es-ES" altLang="es-ES" sz="2200" dirty="0">
                <a:solidFill>
                  <a:srgbClr val="000000"/>
                </a:solidFill>
                <a:latin typeface="+mn-lt"/>
              </a:rPr>
              <a:t> de </a:t>
            </a:r>
            <a:r>
              <a:rPr lang="es-ES" altLang="es-ES" sz="2200" dirty="0" err="1">
                <a:solidFill>
                  <a:srgbClr val="000000"/>
                </a:solidFill>
                <a:latin typeface="+mn-lt"/>
              </a:rPr>
              <a:t>gènere</a:t>
            </a:r>
            <a:endParaRPr lang="es-ES" altLang="es-ES" sz="22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lnSpc>
                <a:spcPct val="150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s-ES" altLang="es-ES" sz="2200" dirty="0" err="1">
                <a:solidFill>
                  <a:srgbClr val="000000"/>
                </a:solidFill>
                <a:latin typeface="+mn-lt"/>
              </a:rPr>
              <a:t>Rols</a:t>
            </a:r>
            <a:r>
              <a:rPr lang="es-ES" altLang="es-ES" sz="2200" dirty="0">
                <a:solidFill>
                  <a:srgbClr val="000000"/>
                </a:solidFill>
                <a:latin typeface="+mn-lt"/>
              </a:rPr>
              <a:t> de </a:t>
            </a:r>
            <a:r>
              <a:rPr lang="es-ES" altLang="es-ES" sz="2200" dirty="0" err="1">
                <a:solidFill>
                  <a:srgbClr val="000000"/>
                </a:solidFill>
                <a:latin typeface="+mn-lt"/>
              </a:rPr>
              <a:t>gènere</a:t>
            </a:r>
            <a:endParaRPr lang="es-ES" altLang="es-ES" sz="22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lnSpc>
                <a:spcPct val="150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s-ES" altLang="es-ES" sz="2200" dirty="0" err="1">
                <a:solidFill>
                  <a:srgbClr val="000000"/>
                </a:solidFill>
                <a:latin typeface="+mn-lt"/>
              </a:rPr>
              <a:t>Socialització</a:t>
            </a:r>
            <a:r>
              <a:rPr lang="es-ES" altLang="es-ES" sz="2200" dirty="0">
                <a:solidFill>
                  <a:srgbClr val="000000"/>
                </a:solidFill>
                <a:latin typeface="+mn-lt"/>
              </a:rPr>
              <a:t> de </a:t>
            </a:r>
            <a:r>
              <a:rPr lang="es-ES" altLang="es-ES" sz="2200" dirty="0" err="1">
                <a:solidFill>
                  <a:srgbClr val="000000"/>
                </a:solidFill>
                <a:latin typeface="+mn-lt"/>
              </a:rPr>
              <a:t>gènere</a:t>
            </a:r>
            <a:endParaRPr lang="es-ES" altLang="es-ES" sz="22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lnSpc>
                <a:spcPct val="150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s-ES" altLang="es-ES" sz="2200" dirty="0">
                <a:solidFill>
                  <a:srgbClr val="000000"/>
                </a:solidFill>
                <a:latin typeface="+mn-lt"/>
              </a:rPr>
              <a:t>Norma heterosexual</a:t>
            </a:r>
          </a:p>
          <a:p>
            <a:pPr eaLnBrk="1" hangingPunct="1">
              <a:lnSpc>
                <a:spcPct val="150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s-ES" altLang="es-ES" sz="2200" dirty="0" err="1">
                <a:solidFill>
                  <a:srgbClr val="000000"/>
                </a:solidFill>
                <a:latin typeface="+mn-lt"/>
              </a:rPr>
              <a:t>Model</a:t>
            </a:r>
            <a:r>
              <a:rPr lang="es-ES" altLang="es-ES" sz="2200" dirty="0">
                <a:solidFill>
                  <a:srgbClr val="000000"/>
                </a:solidFill>
                <a:latin typeface="+mn-lt"/>
              </a:rPr>
              <a:t> de </a:t>
            </a:r>
            <a:r>
              <a:rPr lang="es-ES" altLang="es-ES" sz="2200" dirty="0" err="1">
                <a:solidFill>
                  <a:srgbClr val="000000"/>
                </a:solidFill>
                <a:latin typeface="+mn-lt"/>
              </a:rPr>
              <a:t>l'amor</a:t>
            </a:r>
            <a:r>
              <a:rPr lang="es-ES" altLang="es-ES" sz="22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s-ES" altLang="es-ES" sz="2200" dirty="0" err="1">
                <a:solidFill>
                  <a:srgbClr val="000000"/>
                </a:solidFill>
                <a:latin typeface="+mn-lt"/>
              </a:rPr>
              <a:t>romàntic</a:t>
            </a:r>
            <a:endParaRPr lang="es-ES" altLang="es-ES" sz="22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lnSpc>
                <a:spcPct val="150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s-ES" altLang="es-ES" sz="2200" dirty="0" err="1">
                <a:solidFill>
                  <a:srgbClr val="000000"/>
                </a:solidFill>
                <a:latin typeface="+mn-lt"/>
              </a:rPr>
              <a:t>Desigualtats</a:t>
            </a:r>
            <a:r>
              <a:rPr lang="es-ES" altLang="es-ES" sz="2200" dirty="0">
                <a:solidFill>
                  <a:srgbClr val="000000"/>
                </a:solidFill>
                <a:latin typeface="+mn-lt"/>
              </a:rPr>
              <a:t> de </a:t>
            </a:r>
            <a:r>
              <a:rPr lang="es-ES" altLang="es-ES" sz="2200" dirty="0" err="1">
                <a:solidFill>
                  <a:srgbClr val="000000"/>
                </a:solidFill>
                <a:latin typeface="+mn-lt"/>
              </a:rPr>
              <a:t>gènere</a:t>
            </a:r>
            <a:endParaRPr lang="es-ES" altLang="es-ES" sz="2200" dirty="0">
              <a:solidFill>
                <a:srgbClr val="000000"/>
              </a:solidFill>
              <a:latin typeface="+mn-lt"/>
            </a:endParaRPr>
          </a:p>
          <a:p>
            <a:r>
              <a:rPr lang="es-ES" sz="2400" dirty="0" smtClean="0"/>
              <a:t>-</a:t>
            </a:r>
            <a:r>
              <a:rPr lang="es-ES" sz="2400" dirty="0">
                <a:solidFill>
                  <a:schemeClr val="tx1"/>
                </a:solidFill>
              </a:rPr>
              <a:t/>
            </a:r>
            <a:br>
              <a:rPr lang="es-ES" sz="2400" dirty="0">
                <a:solidFill>
                  <a:schemeClr val="tx1"/>
                </a:solidFill>
              </a:rPr>
            </a:br>
            <a:endParaRPr lang="es-ES" sz="2400" dirty="0">
              <a:solidFill>
                <a:schemeClr val="tx1"/>
              </a:solidFill>
            </a:endParaRPr>
          </a:p>
          <a:p>
            <a:endParaRPr lang="es-ES" altLang="es-ES" sz="22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379077" y="2444880"/>
            <a:ext cx="5257800" cy="36804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107" y="496772"/>
            <a:ext cx="286535" cy="45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0342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36350" y="1383788"/>
            <a:ext cx="10815593" cy="3055558"/>
          </a:xfrm>
        </p:spPr>
        <p:txBody>
          <a:bodyPr>
            <a:noAutofit/>
          </a:bodyPr>
          <a:lstStyle/>
          <a:p>
            <a:r>
              <a:rPr lang="ca-E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DIVERSITAT SEXUAL I DE GÈNERE</a:t>
            </a:r>
            <a:endParaRPr lang="ca-ES" sz="4400" b="1" dirty="0">
              <a:latin typeface="Calibri" panose="020F0502020204030204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166284" y="1747792"/>
            <a:ext cx="3786389" cy="26504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28" y="5817417"/>
            <a:ext cx="5151549" cy="94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0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-624683" y="79377"/>
            <a:ext cx="10968567" cy="1139825"/>
          </a:xfrm>
        </p:spPr>
        <p:txBody>
          <a:bodyPr>
            <a:noAutofit/>
          </a:bodyPr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altLang="es-ES" sz="3200" b="1" dirty="0">
                <a:solidFill>
                  <a:srgbClr val="8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/>
            </a:r>
            <a:br>
              <a:rPr lang="es-ES" altLang="es-ES" sz="3200" b="1" dirty="0">
                <a:solidFill>
                  <a:srgbClr val="8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</a:br>
            <a:r>
              <a:rPr lang="es-ES" altLang="es-ES" sz="3200" b="1" dirty="0" smtClean="0">
                <a:solidFill>
                  <a:srgbClr val="8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ELS ELEMENTS DE LA IDENTITAT SEXE/GENÈRICA</a:t>
            </a:r>
            <a:r>
              <a:rPr lang="es-ES" altLang="es-ES" sz="3200" b="1" dirty="0">
                <a:solidFill>
                  <a:srgbClr val="8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/>
            </a:r>
            <a:br>
              <a:rPr lang="es-ES" altLang="es-ES" sz="3200" b="1" dirty="0">
                <a:solidFill>
                  <a:srgbClr val="8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</a:br>
            <a:endParaRPr lang="es-ES" altLang="es-ES" sz="3200" b="1" dirty="0">
              <a:solidFill>
                <a:srgbClr val="8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graphicFrame>
        <p:nvGraphicFramePr>
          <p:cNvPr id="31752" name="Group 8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756420878"/>
              </p:ext>
            </p:extLst>
          </p:nvPr>
        </p:nvGraphicFramePr>
        <p:xfrm>
          <a:off x="1845276" y="1082929"/>
          <a:ext cx="8241656" cy="5289952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779106"/>
                <a:gridCol w="3245454"/>
                <a:gridCol w="2217096"/>
              </a:tblGrid>
              <a:tr h="87608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s-ES" altLang="es-E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5814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" altLang="es-ES" sz="32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NORMA</a:t>
                      </a:r>
                      <a:endParaRPr kumimoji="0" lang="es-ES" altLang="es-E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0000" marR="90000" marT="5814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" altLang="es-ES" sz="32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EXCLUSIONS</a:t>
                      </a:r>
                      <a:endParaRPr kumimoji="0" lang="es-ES" altLang="es-E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0000" marR="90000" marT="58140" marB="46800" anchor="ctr" horzOverflow="overflow"/>
                </a:tc>
              </a:tr>
              <a:tr h="877804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" altLang="es-ES" sz="24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SEXE</a:t>
                      </a:r>
                      <a:endParaRPr kumimoji="0" lang="es-ES" altLang="es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0000" marR="90000" marT="5436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" altLang="es-E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 </a:t>
                      </a:r>
                      <a:r>
                        <a:rPr kumimoji="0" lang="es-ES" altLang="es-E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MASCLE</a:t>
                      </a:r>
                      <a:r>
                        <a:rPr kumimoji="0" lang="es-ES" altLang="es-E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  FEMELLA</a:t>
                      </a:r>
                      <a:endParaRPr kumimoji="0" lang="es-ES" alt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5436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" altLang="es-E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INTERSEXUALS</a:t>
                      </a:r>
                      <a:endParaRPr kumimoji="0" lang="es-ES" alt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55620" marB="46800" anchor="ctr" horzOverflow="overflow"/>
                </a:tc>
              </a:tr>
              <a:tr h="87608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" altLang="es-ES" sz="24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IDENTITAT DE GÈNERE</a:t>
                      </a:r>
                      <a:endParaRPr kumimoji="0" lang="es-ES" altLang="es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0000" marR="90000" marT="5436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" altLang="es-E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  </a:t>
                      </a:r>
                      <a:r>
                        <a:rPr kumimoji="0" lang="es-ES" altLang="es-E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HOME</a:t>
                      </a:r>
                      <a:r>
                        <a:rPr kumimoji="0" lang="es-ES" altLang="es-E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            DONA</a:t>
                      </a:r>
                      <a:endParaRPr kumimoji="0" lang="es-ES" alt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5436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" altLang="es-E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TRANSSEXUALS, TRANSGÈNERES</a:t>
                      </a:r>
                      <a:endParaRPr kumimoji="0" lang="es-ES" alt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55620" marB="46800" anchor="ctr" horzOverflow="overflow"/>
                </a:tc>
              </a:tr>
              <a:tr h="87608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" altLang="es-ES" sz="24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EXPRESSIÓ DE GÈNERE</a:t>
                      </a:r>
                      <a:endParaRPr kumimoji="0" lang="es-ES" altLang="es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0000" marR="90000" marT="5436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" altLang="es-E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MASCULÍ</a:t>
                      </a:r>
                      <a:r>
                        <a:rPr kumimoji="0" lang="es-ES" altLang="es-E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 FEMENINA</a:t>
                      </a:r>
                      <a:endParaRPr kumimoji="0" lang="es-ES" alt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5436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" altLang="es-E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DONES NO FEMENINES, HOMES NO MASCULINS</a:t>
                      </a:r>
                      <a:endParaRPr kumimoji="0" lang="es-ES" alt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55620" marB="46800" anchor="ctr" horzOverflow="overflow"/>
                </a:tc>
              </a:tr>
              <a:tr h="1399322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" altLang="es-ES" sz="24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ORIENTACIÓ SEXUAL</a:t>
                      </a:r>
                      <a:endParaRPr kumimoji="0" lang="es-ES" altLang="es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0000" marR="90000" marT="5436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" altLang="es-E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T’AGRADEN</a:t>
                      </a:r>
                      <a:r>
                        <a:rPr kumimoji="0" lang="ca-ES" altLang="es-ES" sz="18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  </a:t>
                      </a:r>
                      <a:r>
                        <a:rPr kumimoji="0" lang="ca-ES" altLang="es-E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T’AGRADEN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a-ES" altLang="es-E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</a:t>
                      </a:r>
                      <a:r>
                        <a:rPr kumimoji="0" lang="es-ES" altLang="es-E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LES DONES   </a:t>
                      </a:r>
                      <a:r>
                        <a:rPr kumimoji="0" lang="es-ES" altLang="es-ES" sz="18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ELS</a:t>
                      </a:r>
                      <a:r>
                        <a:rPr kumimoji="0" lang="es-ES" altLang="es-E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</a:t>
                      </a:r>
                      <a:r>
                        <a:rPr kumimoji="0" lang="es-ES" altLang="es-ES" sz="18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HOMES</a:t>
                      </a:r>
                      <a:endParaRPr kumimoji="0" lang="es-ES" alt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531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" altLang="es-E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LESBIANA, GAI, BISEXUAL</a:t>
                      </a:r>
                      <a:endParaRPr kumimoji="0" lang="es-ES" alt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55620" marB="46800" anchor="ctr" horzOverflow="overflow"/>
                </a:tc>
              </a:tr>
            </a:tbl>
          </a:graphicData>
        </a:graphic>
      </p:graphicFrame>
      <p:sp>
        <p:nvSpPr>
          <p:cNvPr id="13341" name="AutoShape 62"/>
          <p:cNvSpPr>
            <a:spLocks noChangeArrowheads="1"/>
          </p:cNvSpPr>
          <p:nvPr/>
        </p:nvSpPr>
        <p:spPr bwMode="auto">
          <a:xfrm>
            <a:off x="5202593" y="2730847"/>
            <a:ext cx="202487" cy="350276"/>
          </a:xfrm>
          <a:prstGeom prst="downArrow">
            <a:avLst>
              <a:gd name="adj1" fmla="val 50000"/>
              <a:gd name="adj2" fmla="val 50006"/>
            </a:avLst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s-ES" altLang="es-E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379077" y="2444880"/>
            <a:ext cx="5257800" cy="36804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08" y="6615536"/>
            <a:ext cx="5092979" cy="18674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008" y="424262"/>
            <a:ext cx="286535" cy="450054"/>
          </a:xfrm>
          <a:prstGeom prst="rect">
            <a:avLst/>
          </a:prstGeom>
        </p:spPr>
      </p:pic>
      <p:sp>
        <p:nvSpPr>
          <p:cNvPr id="14" name="AutoShape 62"/>
          <p:cNvSpPr>
            <a:spLocks noChangeArrowheads="1"/>
          </p:cNvSpPr>
          <p:nvPr/>
        </p:nvSpPr>
        <p:spPr bwMode="auto">
          <a:xfrm>
            <a:off x="6537124" y="4437717"/>
            <a:ext cx="202487" cy="350276"/>
          </a:xfrm>
          <a:prstGeom prst="downArrow">
            <a:avLst>
              <a:gd name="adj1" fmla="val 50000"/>
              <a:gd name="adj2" fmla="val 50006"/>
            </a:avLst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s-ES" altLang="es-ES"/>
          </a:p>
        </p:txBody>
      </p:sp>
      <p:sp>
        <p:nvSpPr>
          <p:cNvPr id="15" name="AutoShape 62"/>
          <p:cNvSpPr>
            <a:spLocks noChangeArrowheads="1"/>
          </p:cNvSpPr>
          <p:nvPr/>
        </p:nvSpPr>
        <p:spPr bwMode="auto">
          <a:xfrm>
            <a:off x="5202593" y="3554375"/>
            <a:ext cx="202487" cy="350276"/>
          </a:xfrm>
          <a:prstGeom prst="downArrow">
            <a:avLst>
              <a:gd name="adj1" fmla="val 50000"/>
              <a:gd name="adj2" fmla="val 50006"/>
            </a:avLst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s-ES" altLang="es-ES"/>
          </a:p>
        </p:txBody>
      </p:sp>
      <p:sp>
        <p:nvSpPr>
          <p:cNvPr id="16" name="AutoShape 62"/>
          <p:cNvSpPr>
            <a:spLocks noChangeArrowheads="1"/>
          </p:cNvSpPr>
          <p:nvPr/>
        </p:nvSpPr>
        <p:spPr bwMode="auto">
          <a:xfrm>
            <a:off x="6537124" y="3535616"/>
            <a:ext cx="202487" cy="350276"/>
          </a:xfrm>
          <a:prstGeom prst="downArrow">
            <a:avLst>
              <a:gd name="adj1" fmla="val 50000"/>
              <a:gd name="adj2" fmla="val 50006"/>
            </a:avLst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s-ES" altLang="es-ES"/>
          </a:p>
        </p:txBody>
      </p:sp>
      <p:sp>
        <p:nvSpPr>
          <p:cNvPr id="17" name="AutoShape 62"/>
          <p:cNvSpPr>
            <a:spLocks noChangeArrowheads="1"/>
          </p:cNvSpPr>
          <p:nvPr/>
        </p:nvSpPr>
        <p:spPr bwMode="auto">
          <a:xfrm>
            <a:off x="6537124" y="2710128"/>
            <a:ext cx="202487" cy="350276"/>
          </a:xfrm>
          <a:prstGeom prst="downArrow">
            <a:avLst>
              <a:gd name="adj1" fmla="val 50000"/>
              <a:gd name="adj2" fmla="val 50006"/>
            </a:avLst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s-ES" altLang="es-ES"/>
          </a:p>
        </p:txBody>
      </p:sp>
      <p:sp>
        <p:nvSpPr>
          <p:cNvPr id="18" name="AutoShape 62"/>
          <p:cNvSpPr>
            <a:spLocks noChangeArrowheads="1"/>
          </p:cNvSpPr>
          <p:nvPr/>
        </p:nvSpPr>
        <p:spPr bwMode="auto">
          <a:xfrm>
            <a:off x="5202593" y="4421063"/>
            <a:ext cx="202487" cy="350276"/>
          </a:xfrm>
          <a:prstGeom prst="downArrow">
            <a:avLst>
              <a:gd name="adj1" fmla="val 50000"/>
              <a:gd name="adj2" fmla="val 50006"/>
            </a:avLst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s-ES" altLang="es-ES"/>
          </a:p>
        </p:txBody>
      </p:sp>
      <p:sp>
        <p:nvSpPr>
          <p:cNvPr id="19" name="AutoShape 62"/>
          <p:cNvSpPr>
            <a:spLocks noChangeArrowheads="1"/>
          </p:cNvSpPr>
          <p:nvPr/>
        </p:nvSpPr>
        <p:spPr bwMode="auto">
          <a:xfrm>
            <a:off x="5303836" y="5517843"/>
            <a:ext cx="202487" cy="350276"/>
          </a:xfrm>
          <a:prstGeom prst="downArrow">
            <a:avLst>
              <a:gd name="adj1" fmla="val 50000"/>
              <a:gd name="adj2" fmla="val 50006"/>
            </a:avLst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s-ES" altLang="es-ES"/>
          </a:p>
        </p:txBody>
      </p:sp>
      <p:sp>
        <p:nvSpPr>
          <p:cNvPr id="20" name="AutoShape 62"/>
          <p:cNvSpPr>
            <a:spLocks noChangeArrowheads="1"/>
          </p:cNvSpPr>
          <p:nvPr/>
        </p:nvSpPr>
        <p:spPr bwMode="auto">
          <a:xfrm>
            <a:off x="6638367" y="5562031"/>
            <a:ext cx="202487" cy="350276"/>
          </a:xfrm>
          <a:prstGeom prst="downArrow">
            <a:avLst>
              <a:gd name="adj1" fmla="val 50000"/>
              <a:gd name="adj2" fmla="val 50006"/>
            </a:avLst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859010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36350" y="1383788"/>
            <a:ext cx="10815593" cy="3055558"/>
          </a:xfrm>
        </p:spPr>
        <p:txBody>
          <a:bodyPr>
            <a:noAutofit/>
          </a:bodyPr>
          <a:lstStyle/>
          <a:p>
            <a:r>
              <a:rPr lang="ca-E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MOVIMENTS LGTBI</a:t>
            </a:r>
            <a:br>
              <a:rPr lang="ca-E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ca-E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Lluites i reptes</a:t>
            </a:r>
            <a:endParaRPr lang="ca-ES" sz="4400" b="1" dirty="0">
              <a:latin typeface="Calibri" panose="020F0502020204030204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166284" y="1747792"/>
            <a:ext cx="3786389" cy="26504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28" y="5817417"/>
            <a:ext cx="5151549" cy="94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38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8058" y="172089"/>
            <a:ext cx="11353800" cy="908720"/>
          </a:xfrm>
        </p:spPr>
        <p:txBody>
          <a:bodyPr/>
          <a:lstStyle/>
          <a:p>
            <a:pPr algn="r" fontAlgn="auto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altLang="es-ES" sz="3200" b="1" dirty="0" smtClean="0">
                <a:solidFill>
                  <a:srgbClr val="8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CANVIS I RECONEIXEMENT LEGAL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341908" y="1194472"/>
            <a:ext cx="11472333" cy="6448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lvl="1" algn="just" eaLnBrk="1" hangingPunct="1">
              <a:lnSpc>
                <a:spcPct val="130000"/>
              </a:lnSpc>
              <a:buFont typeface="Times New Roman" pitchFamily="18" charset="0"/>
              <a:buChar char="•"/>
            </a:pPr>
            <a:r>
              <a:rPr lang="ca-ES" altLang="es-ES" sz="2400" b="1" dirty="0" smtClean="0">
                <a:solidFill>
                  <a:srgbClr val="808000"/>
                </a:solidFill>
                <a:latin typeface="Calibri" panose="020F0502020204030204" pitchFamily="34" charset="0"/>
              </a:rPr>
              <a:t> 1954</a:t>
            </a:r>
            <a:r>
              <a:rPr lang="ca-ES" altLang="es-ES" sz="2400" dirty="0">
                <a:solidFill>
                  <a:schemeClr val="tx1"/>
                </a:solidFill>
                <a:latin typeface="Calibri" panose="020F0502020204030204" pitchFamily="34" charset="0"/>
              </a:rPr>
              <a:t>: Llei de </a:t>
            </a:r>
            <a:r>
              <a:rPr lang="ca-ES" altLang="es-ES" sz="2400" i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Vagos</a:t>
            </a:r>
            <a:r>
              <a:rPr lang="ca-ES" altLang="es-ES" sz="24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a-ES" altLang="es-ES" sz="2400" i="1" dirty="0">
                <a:solidFill>
                  <a:schemeClr val="tx1"/>
                </a:solidFill>
                <a:latin typeface="Calibri" panose="020F0502020204030204" pitchFamily="34" charset="0"/>
              </a:rPr>
              <a:t>y</a:t>
            </a:r>
            <a:r>
              <a:rPr lang="ca-ES" altLang="es-ES" sz="24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ca-ES" altLang="es-ES" sz="2400" i="1" dirty="0" err="1">
                <a:solidFill>
                  <a:schemeClr val="tx1"/>
                </a:solidFill>
                <a:latin typeface="Calibri" panose="020F0502020204030204" pitchFamily="34" charset="0"/>
              </a:rPr>
              <a:t>Maleantes</a:t>
            </a:r>
            <a:endParaRPr lang="ca-ES" altLang="es-ES" sz="2400" i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 algn="just" eaLnBrk="1" hangingPunct="1">
              <a:lnSpc>
                <a:spcPct val="130000"/>
              </a:lnSpc>
              <a:buFont typeface="Times New Roman" pitchFamily="18" charset="0"/>
              <a:buChar char="•"/>
            </a:pPr>
            <a:r>
              <a:rPr lang="ca-ES" altLang="es-ES" sz="2400" b="1" dirty="0" smtClean="0">
                <a:solidFill>
                  <a:srgbClr val="808000"/>
                </a:solidFill>
                <a:latin typeface="Calibri" panose="020F0502020204030204" pitchFamily="34" charset="0"/>
              </a:rPr>
              <a:t> 1970</a:t>
            </a:r>
            <a:r>
              <a:rPr lang="ca-ES" altLang="es-ES" sz="2400" dirty="0">
                <a:solidFill>
                  <a:schemeClr val="tx1"/>
                </a:solidFill>
                <a:latin typeface="Calibri" panose="020F0502020204030204" pitchFamily="34" charset="0"/>
              </a:rPr>
              <a:t>: Llei de </a:t>
            </a:r>
            <a:r>
              <a:rPr lang="ca-ES" altLang="es-E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Perillositat i Rehabilitació Social</a:t>
            </a:r>
          </a:p>
          <a:p>
            <a:pPr lvl="1" algn="just" eaLnBrk="1" hangingPunct="1">
              <a:lnSpc>
                <a:spcPct val="130000"/>
              </a:lnSpc>
              <a:buFont typeface="Times New Roman" pitchFamily="18" charset="0"/>
              <a:buChar char="•"/>
            </a:pPr>
            <a:r>
              <a:rPr lang="ca-ES" altLang="es-ES" sz="2400" b="1" dirty="0" smtClean="0">
                <a:solidFill>
                  <a:srgbClr val="808000"/>
                </a:solidFill>
                <a:latin typeface="Calibri" panose="020F0502020204030204" pitchFamily="34" charset="0"/>
              </a:rPr>
              <a:t> 1978</a:t>
            </a:r>
            <a:r>
              <a:rPr lang="ca-ES" altLang="es-ES" sz="2400" dirty="0">
                <a:solidFill>
                  <a:schemeClr val="tx1"/>
                </a:solidFill>
                <a:latin typeface="Calibri" panose="020F0502020204030204" pitchFamily="34" charset="0"/>
              </a:rPr>
              <a:t>: Constitució Espanyola, art. 14, afirma que no es pot discriminar a la ciutadania per raó de sexe</a:t>
            </a:r>
          </a:p>
          <a:p>
            <a:pPr lvl="1" algn="just" eaLnBrk="1" hangingPunct="1">
              <a:lnSpc>
                <a:spcPct val="130000"/>
              </a:lnSpc>
              <a:buFont typeface="Times New Roman" pitchFamily="18" charset="0"/>
              <a:buChar char="•"/>
            </a:pPr>
            <a:r>
              <a:rPr lang="ca-ES" altLang="es-ES" sz="2400" b="1" dirty="0" smtClean="0">
                <a:solidFill>
                  <a:srgbClr val="808000"/>
                </a:solidFill>
                <a:latin typeface="Calibri" panose="020F0502020204030204" pitchFamily="34" charset="0"/>
              </a:rPr>
              <a:t> 1983</a:t>
            </a:r>
            <a:r>
              <a:rPr lang="ca-ES" altLang="es-ES" sz="2400" dirty="0">
                <a:solidFill>
                  <a:schemeClr val="tx1"/>
                </a:solidFill>
                <a:latin typeface="Calibri" panose="020F0502020204030204" pitchFamily="34" charset="0"/>
              </a:rPr>
              <a:t>: La cirurgia de reassignació sexual (C.R.S.) </a:t>
            </a:r>
            <a:r>
              <a:rPr lang="ca-ES" altLang="es-E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deixa de considerar-se un delicte </a:t>
            </a:r>
            <a:r>
              <a:rPr lang="ca-ES" altLang="es-ES" sz="2400" dirty="0">
                <a:solidFill>
                  <a:schemeClr val="tx1"/>
                </a:solidFill>
                <a:latin typeface="Calibri" panose="020F0502020204030204" pitchFamily="34" charset="0"/>
              </a:rPr>
              <a:t>a Espanya </a:t>
            </a:r>
          </a:p>
          <a:p>
            <a:pPr lvl="1" algn="just" eaLnBrk="1" hangingPunct="1">
              <a:lnSpc>
                <a:spcPct val="130000"/>
              </a:lnSpc>
              <a:buFont typeface="Times New Roman" pitchFamily="18" charset="0"/>
              <a:buChar char="•"/>
            </a:pPr>
            <a:r>
              <a:rPr lang="ca-ES" altLang="es-ES" sz="2400" b="1" dirty="0" smtClean="0">
                <a:solidFill>
                  <a:srgbClr val="808000"/>
                </a:solidFill>
                <a:latin typeface="Calibri" panose="020F0502020204030204" pitchFamily="34" charset="0"/>
              </a:rPr>
              <a:t> 1994</a:t>
            </a:r>
            <a:r>
              <a:rPr lang="ca-ES" altLang="es-E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: Primer </a:t>
            </a:r>
            <a:r>
              <a:rPr lang="ca-ES" altLang="es-ES" sz="2400" dirty="0">
                <a:solidFill>
                  <a:schemeClr val="tx1"/>
                </a:solidFill>
                <a:latin typeface="Calibri" panose="020F0502020204030204" pitchFamily="34" charset="0"/>
              </a:rPr>
              <a:t>Registre de Parelles de Fet a Vitòria</a:t>
            </a:r>
          </a:p>
          <a:p>
            <a:pPr lvl="1" algn="just" eaLnBrk="1" hangingPunct="1">
              <a:lnSpc>
                <a:spcPct val="130000"/>
              </a:lnSpc>
              <a:buFont typeface="Times New Roman" pitchFamily="18" charset="0"/>
              <a:buChar char="•"/>
            </a:pPr>
            <a:r>
              <a:rPr lang="ca-ES" altLang="es-ES" sz="2400" b="1" dirty="0" smtClean="0">
                <a:solidFill>
                  <a:srgbClr val="808000"/>
                </a:solidFill>
                <a:latin typeface="Calibri" panose="020F0502020204030204" pitchFamily="34" charset="0"/>
              </a:rPr>
              <a:t> 1995</a:t>
            </a:r>
            <a:r>
              <a:rPr lang="ca-ES" altLang="es-ES" sz="2400" dirty="0">
                <a:solidFill>
                  <a:schemeClr val="tx1"/>
                </a:solidFill>
                <a:latin typeface="Calibri" panose="020F0502020204030204" pitchFamily="34" charset="0"/>
              </a:rPr>
              <a:t>: El Codi Penal </a:t>
            </a:r>
            <a:r>
              <a:rPr lang="ca-ES" altLang="es-ES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despenalitza </a:t>
            </a:r>
            <a:r>
              <a:rPr lang="ca-ES" altLang="es-E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l'homofòbia </a:t>
            </a:r>
            <a:r>
              <a:rPr lang="ca-ES" altLang="es-ES" sz="2400" dirty="0">
                <a:solidFill>
                  <a:schemeClr val="tx1"/>
                </a:solidFill>
                <a:latin typeface="Calibri" panose="020F0502020204030204" pitchFamily="34" charset="0"/>
              </a:rPr>
              <a:t>i elimina en les polítiques públiques els elements </a:t>
            </a:r>
            <a:r>
              <a:rPr lang="ca-ES" altLang="es-E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discriminatoris</a:t>
            </a:r>
          </a:p>
          <a:p>
            <a:pPr lvl="1" algn="just" eaLnBrk="1" hangingPunct="1">
              <a:lnSpc>
                <a:spcPct val="130000"/>
              </a:lnSpc>
              <a:buFont typeface="Times New Roman" pitchFamily="18" charset="0"/>
              <a:buChar char="•"/>
            </a:pPr>
            <a:r>
              <a:rPr lang="ca-ES" altLang="es-ES" sz="2400" b="1" dirty="0" smtClean="0">
                <a:solidFill>
                  <a:srgbClr val="808000"/>
                </a:solidFill>
                <a:latin typeface="Calibri" panose="020F0502020204030204" pitchFamily="34" charset="0"/>
              </a:rPr>
              <a:t> 1999</a:t>
            </a:r>
            <a:r>
              <a:rPr lang="ca-ES" altLang="es-ES" sz="2400" b="1" dirty="0">
                <a:solidFill>
                  <a:srgbClr val="808000"/>
                </a:solidFill>
                <a:latin typeface="Calibri" panose="020F0502020204030204" pitchFamily="34" charset="0"/>
              </a:rPr>
              <a:t>: </a:t>
            </a:r>
            <a:r>
              <a:rPr lang="ca-ES" altLang="es-E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Primera Llei de Parelles </a:t>
            </a:r>
            <a:r>
              <a:rPr lang="ca-ES" altLang="es-ES" sz="2400" dirty="0">
                <a:solidFill>
                  <a:schemeClr val="tx1"/>
                </a:solidFill>
                <a:latin typeface="Calibri" panose="020F0502020204030204" pitchFamily="34" charset="0"/>
              </a:rPr>
              <a:t>de fet, a Catalunya </a:t>
            </a:r>
          </a:p>
          <a:p>
            <a:pPr lvl="1" algn="just" eaLnBrk="1" hangingPunct="1">
              <a:lnSpc>
                <a:spcPct val="130000"/>
              </a:lnSpc>
              <a:buFont typeface="Times New Roman" pitchFamily="18" charset="0"/>
              <a:buChar char="•"/>
            </a:pPr>
            <a:endParaRPr lang="ca-ES" altLang="es-ES" sz="2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>
              <a:lnSpc>
                <a:spcPct val="120000"/>
              </a:lnSpc>
              <a:spcAft>
                <a:spcPts val="1425"/>
              </a:spcAft>
              <a:buClrTx/>
              <a:buFontTx/>
              <a:buNone/>
            </a:pPr>
            <a:endParaRPr lang="es-ES" altLang="es-ES" sz="2400" dirty="0">
              <a:solidFill>
                <a:srgbClr val="FF3366"/>
              </a:solidFill>
            </a:endParaRPr>
          </a:p>
          <a:p>
            <a:pPr lvl="1" eaLnBrk="1" hangingPunct="1"/>
            <a:endParaRPr lang="es-ES" altLang="es-ES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431800" y="5876926"/>
            <a:ext cx="11330517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FontTx/>
              <a:buNone/>
            </a:pPr>
            <a:endParaRPr lang="es-ES" altLang="es-ES" sz="200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6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379077" y="2444880"/>
            <a:ext cx="5257800" cy="36804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08" y="6615536"/>
            <a:ext cx="5092979" cy="18674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173" y="344177"/>
            <a:ext cx="359428" cy="56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972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41908" y="224034"/>
            <a:ext cx="11353800" cy="857945"/>
          </a:xfrm>
        </p:spPr>
        <p:txBody>
          <a:bodyPr/>
          <a:lstStyle/>
          <a:p>
            <a:pPr algn="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altLang="es-ES" sz="3200" b="1" dirty="0" smtClean="0">
                <a:solidFill>
                  <a:srgbClr val="8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CANVIS I RECONEIXEMENT LEGAL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41908" y="747862"/>
            <a:ext cx="11240868" cy="5999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0"/>
              </a:spcBef>
              <a:buFont typeface="Times New Roman" pitchFamily="18" charset="0"/>
              <a:buChar char="•"/>
            </a:pPr>
            <a:endParaRPr lang="ca-ES" altLang="es-ES" sz="2400" b="1" dirty="0">
              <a:solidFill>
                <a:srgbClr val="FF3366"/>
              </a:solidFill>
            </a:endParaRPr>
          </a:p>
          <a:p>
            <a:pPr lvl="1" algn="just" eaLnBrk="1" hangingPunct="1">
              <a:lnSpc>
                <a:spcPct val="120000"/>
              </a:lnSpc>
              <a:spcBef>
                <a:spcPct val="0"/>
              </a:spcBef>
              <a:buFont typeface="Times New Roman" pitchFamily="18" charset="0"/>
              <a:buChar char="•"/>
            </a:pPr>
            <a:r>
              <a:rPr lang="ca-ES" altLang="es-ES" sz="2400" b="1" dirty="0" smtClean="0">
                <a:solidFill>
                  <a:srgbClr val="808000"/>
                </a:solidFill>
                <a:latin typeface="Calibri" panose="020F0502020204030204" pitchFamily="34" charset="0"/>
              </a:rPr>
              <a:t> 2005</a:t>
            </a:r>
            <a:r>
              <a:rPr lang="ca-ES" altLang="es-ES" sz="2400" dirty="0">
                <a:solidFill>
                  <a:schemeClr val="tx1"/>
                </a:solidFill>
                <a:latin typeface="Calibri" panose="020F0502020204030204" pitchFamily="34" charset="0"/>
              </a:rPr>
              <a:t>: Llei 13/2005 per la qual es canvia el Codi Civil per permetre els </a:t>
            </a:r>
            <a:r>
              <a:rPr lang="ca-ES" altLang="es-E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matrimonis entre persones del mateix </a:t>
            </a:r>
            <a:r>
              <a:rPr lang="ca-ES" altLang="es-ES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sexe </a:t>
            </a:r>
          </a:p>
          <a:p>
            <a:pPr lvl="1" algn="just" eaLnBrk="1" hangingPunct="1">
              <a:lnSpc>
                <a:spcPct val="120000"/>
              </a:lnSpc>
              <a:spcBef>
                <a:spcPct val="0"/>
              </a:spcBef>
              <a:buFont typeface="Times New Roman" pitchFamily="18" charset="0"/>
              <a:buChar char="•"/>
            </a:pPr>
            <a:endParaRPr lang="ca-ES" altLang="es-ES" sz="24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 algn="just" eaLnBrk="1" hangingPunct="1">
              <a:lnSpc>
                <a:spcPct val="120000"/>
              </a:lnSpc>
              <a:spcBef>
                <a:spcPct val="0"/>
              </a:spcBef>
              <a:buFont typeface="Times New Roman" pitchFamily="18" charset="0"/>
              <a:buChar char="•"/>
            </a:pPr>
            <a:r>
              <a:rPr lang="ca-ES" altLang="es-ES" sz="2400" b="1" dirty="0" smtClean="0">
                <a:solidFill>
                  <a:srgbClr val="808000"/>
                </a:solidFill>
                <a:latin typeface="Calibri" panose="020F0502020204030204" pitchFamily="34" charset="0"/>
              </a:rPr>
              <a:t> 2007</a:t>
            </a:r>
            <a:r>
              <a:rPr lang="ca-ES" altLang="es-ES" sz="2400" dirty="0">
                <a:solidFill>
                  <a:schemeClr val="tx1"/>
                </a:solidFill>
                <a:latin typeface="Calibri" panose="020F0502020204030204" pitchFamily="34" charset="0"/>
              </a:rPr>
              <a:t>: Llei 3/2007, reguladora de la rectificació registral de l'esment relatiu al sexe de les persones. </a:t>
            </a:r>
            <a:r>
              <a:rPr lang="ca-ES" altLang="es-E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És necessari el diagnòstic de disfòria de </a:t>
            </a:r>
            <a:r>
              <a:rPr lang="ca-ES" altLang="es-ES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gènere </a:t>
            </a:r>
            <a:r>
              <a:rPr lang="ca-ES" altLang="es-E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- trastorn </a:t>
            </a:r>
            <a:r>
              <a:rPr lang="ca-ES" altLang="es-ES" sz="2400" dirty="0">
                <a:solidFill>
                  <a:schemeClr val="tx1"/>
                </a:solidFill>
                <a:latin typeface="Calibri" panose="020F0502020204030204" pitchFamily="34" charset="0"/>
              </a:rPr>
              <a:t>de la identitat de gènere. No exigeix cirurgia de reassignació genital però si tractament mèdic </a:t>
            </a:r>
            <a:r>
              <a:rPr lang="ca-ES" altLang="es-E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 anys.</a:t>
            </a:r>
          </a:p>
          <a:p>
            <a:pPr lvl="1" algn="just" eaLnBrk="1" hangingPunct="1">
              <a:lnSpc>
                <a:spcPct val="120000"/>
              </a:lnSpc>
              <a:spcBef>
                <a:spcPct val="0"/>
              </a:spcBef>
              <a:buFont typeface="Times New Roman" pitchFamily="18" charset="0"/>
              <a:buChar char="•"/>
            </a:pPr>
            <a:endParaRPr lang="ca-ES" altLang="es-ES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 algn="just" eaLnBrk="1" hangingPunct="1">
              <a:lnSpc>
                <a:spcPct val="120000"/>
              </a:lnSpc>
              <a:spcBef>
                <a:spcPct val="0"/>
              </a:spcBef>
              <a:buFont typeface="Times New Roman" pitchFamily="18" charset="0"/>
              <a:buChar char="•"/>
            </a:pPr>
            <a:r>
              <a:rPr lang="ca-ES" altLang="es-ES" sz="2400" b="1" dirty="0" smtClean="0">
                <a:solidFill>
                  <a:srgbClr val="808000"/>
                </a:solidFill>
                <a:latin typeface="Calibri" panose="020F0502020204030204" pitchFamily="34" charset="0"/>
              </a:rPr>
              <a:t> 2014</a:t>
            </a:r>
            <a:r>
              <a:rPr lang="ca-ES" altLang="es-ES" sz="2400" b="1" dirty="0">
                <a:solidFill>
                  <a:schemeClr val="accent1"/>
                </a:solidFill>
                <a:latin typeface="Calibri" panose="020F0502020204030204" pitchFamily="34" charset="0"/>
              </a:rPr>
              <a:t>: </a:t>
            </a:r>
            <a:r>
              <a:rPr lang="es-ES" sz="2400" dirty="0" err="1" smtClean="0">
                <a:solidFill>
                  <a:schemeClr val="tx1"/>
                </a:solidFill>
                <a:latin typeface="Calibri" panose="020F0502020204030204" pitchFamily="34" charset="0"/>
                <a:hlinkClick r:id="rId3"/>
              </a:rPr>
              <a:t>Llei</a:t>
            </a:r>
            <a:r>
              <a:rPr lang="es-ES" sz="2400" dirty="0" smtClean="0">
                <a:solidFill>
                  <a:schemeClr val="tx1"/>
                </a:solidFill>
                <a:latin typeface="Calibri" panose="020F0502020204030204" pitchFamily="34" charset="0"/>
                <a:hlinkClick r:id="rId3"/>
              </a:rPr>
              <a:t> </a:t>
            </a:r>
            <a:r>
              <a:rPr lang="es-ES" sz="2400" dirty="0">
                <a:solidFill>
                  <a:schemeClr val="tx1"/>
                </a:solidFill>
                <a:latin typeface="Calibri" panose="020F0502020204030204" pitchFamily="34" charset="0"/>
                <a:hlinkClick r:id="rId3"/>
              </a:rPr>
              <a:t>11/2014</a:t>
            </a:r>
            <a:r>
              <a:rPr lang="es-ES" sz="2400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es-E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per </a:t>
            </a:r>
            <a:r>
              <a:rPr lang="es-ES" sz="2400" dirty="0">
                <a:solidFill>
                  <a:schemeClr val="tx1"/>
                </a:solidFill>
                <a:latin typeface="Calibri" panose="020F0502020204030204" pitchFamily="34" charset="0"/>
              </a:rPr>
              <a:t>a garantir </a:t>
            </a:r>
            <a:r>
              <a:rPr lang="es-ES" sz="24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els</a:t>
            </a:r>
            <a:r>
              <a:rPr lang="es-E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ES" sz="24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drets</a:t>
            </a:r>
            <a:r>
              <a:rPr lang="es-E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 de </a:t>
            </a:r>
            <a:r>
              <a:rPr lang="es-ES" sz="24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lesbianes</a:t>
            </a:r>
            <a:r>
              <a:rPr lang="es-E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, gais, </a:t>
            </a:r>
            <a:r>
              <a:rPr lang="es-ES" sz="24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bisexuals</a:t>
            </a:r>
            <a:r>
              <a:rPr lang="es-E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es-ES" sz="24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transgèneres</a:t>
            </a:r>
            <a:r>
              <a:rPr lang="es-E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 i </a:t>
            </a:r>
            <a:r>
              <a:rPr lang="es-ES" sz="24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intersexuals</a:t>
            </a:r>
            <a:r>
              <a:rPr lang="es-ES" sz="24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E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 </a:t>
            </a:r>
            <a:r>
              <a:rPr lang="es-ES" sz="2400" dirty="0">
                <a:solidFill>
                  <a:schemeClr val="tx1"/>
                </a:solidFill>
                <a:latin typeface="Calibri" panose="020F0502020204030204" pitchFamily="34" charset="0"/>
              </a:rPr>
              <a:t>per a </a:t>
            </a:r>
            <a:r>
              <a:rPr lang="es-ES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eradicar</a:t>
            </a:r>
            <a:r>
              <a:rPr lang="es-ES" sz="24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ES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l'homofòbia</a:t>
            </a:r>
            <a:r>
              <a:rPr lang="es-ES" sz="2400" dirty="0">
                <a:solidFill>
                  <a:schemeClr val="tx1"/>
                </a:solidFill>
                <a:latin typeface="Calibri" panose="020F0502020204030204" pitchFamily="34" charset="0"/>
              </a:rPr>
              <a:t>, la </a:t>
            </a:r>
            <a:r>
              <a:rPr lang="es-ES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bifòbia</a:t>
            </a:r>
            <a:r>
              <a:rPr lang="es-ES" sz="2400" dirty="0">
                <a:solidFill>
                  <a:schemeClr val="tx1"/>
                </a:solidFill>
                <a:latin typeface="Calibri" panose="020F0502020204030204" pitchFamily="34" charset="0"/>
              </a:rPr>
              <a:t> i la </a:t>
            </a:r>
            <a:r>
              <a:rPr lang="es-ES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transfòbia</a:t>
            </a:r>
            <a:r>
              <a:rPr lang="es-ES" sz="2400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  <a:p>
            <a:pPr lvl="1" eaLnBrk="1" hangingPunct="1">
              <a:spcBef>
                <a:spcPct val="0"/>
              </a:spcBef>
              <a:buFont typeface="Times New Roman" pitchFamily="18" charset="0"/>
              <a:buChar char="•"/>
            </a:pPr>
            <a:endParaRPr lang="ca-ES" altLang="es-ES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>
              <a:lnSpc>
                <a:spcPct val="73000"/>
              </a:lnSpc>
              <a:spcBef>
                <a:spcPct val="0"/>
              </a:spcBef>
              <a:spcAft>
                <a:spcPts val="1425"/>
              </a:spcAft>
              <a:buClrTx/>
              <a:buFontTx/>
              <a:buNone/>
            </a:pPr>
            <a:endParaRPr lang="es-ES" altLang="es-ES" sz="2200" dirty="0">
              <a:solidFill>
                <a:srgbClr val="FF3366"/>
              </a:solidFill>
              <a:latin typeface="Calibri" panose="020F0502020204030204" pitchFamily="34" charset="0"/>
            </a:endParaRPr>
          </a:p>
          <a:p>
            <a:pPr lvl="1" eaLnBrk="1" hangingPunct="1">
              <a:spcBef>
                <a:spcPct val="0"/>
              </a:spcBef>
            </a:pPr>
            <a:endParaRPr lang="es-ES" altLang="es-ES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379077" y="2444880"/>
            <a:ext cx="5257800" cy="368047"/>
          </a:xfrm>
          <a:prstGeom prst="rect">
            <a:avLst/>
          </a:prstGeom>
        </p:spPr>
      </p:pic>
      <p:pic>
        <p:nvPicPr>
          <p:cNvPr id="5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08" y="6615536"/>
            <a:ext cx="5092979" cy="186742"/>
          </a:xfrm>
          <a:prstGeom prst="rect">
            <a:avLst/>
          </a:prstGeom>
        </p:spPr>
      </p:pic>
      <p:pic>
        <p:nvPicPr>
          <p:cNvPr id="6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887" y="370735"/>
            <a:ext cx="359428" cy="56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6848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1"/>
          <p:cNvSpPr txBox="1">
            <a:spLocks noChangeArrowheads="1"/>
          </p:cNvSpPr>
          <p:nvPr/>
        </p:nvSpPr>
        <p:spPr bwMode="auto">
          <a:xfrm>
            <a:off x="1007533" y="1916114"/>
            <a:ext cx="10464800" cy="1356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 i="1" u="sng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 i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spcBef>
                <a:spcPts val="600"/>
              </a:spcBef>
              <a:buClrTx/>
              <a:buFontTx/>
              <a:buNone/>
            </a:pPr>
            <a:endParaRPr lang="ca-ES" altLang="ca-ES" b="0" i="0" u="none"/>
          </a:p>
          <a:p>
            <a:pPr algn="just" eaLnBrk="1" hangingPunct="1">
              <a:spcBef>
                <a:spcPts val="600"/>
              </a:spcBef>
              <a:buClrTx/>
              <a:buFontTx/>
              <a:buNone/>
            </a:pPr>
            <a:endParaRPr lang="ca-ES" altLang="ca-ES" b="0" i="0" u="none"/>
          </a:p>
          <a:p>
            <a:pPr algn="just" eaLnBrk="1" hangingPunct="1">
              <a:spcBef>
                <a:spcPts val="600"/>
              </a:spcBef>
              <a:buClrTx/>
              <a:buFontTx/>
              <a:buNone/>
            </a:pPr>
            <a:endParaRPr lang="ca-ES" altLang="ca-ES" b="0" i="0" u="none"/>
          </a:p>
        </p:txBody>
      </p:sp>
      <p:sp>
        <p:nvSpPr>
          <p:cNvPr id="72707" name="Text Box 2"/>
          <p:cNvSpPr txBox="1">
            <a:spLocks noChangeArrowheads="1"/>
          </p:cNvSpPr>
          <p:nvPr/>
        </p:nvSpPr>
        <p:spPr bwMode="auto">
          <a:xfrm>
            <a:off x="985360" y="1552575"/>
            <a:ext cx="10176933" cy="2305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 i="1" u="sng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 i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spcBef>
                <a:spcPts val="1375"/>
              </a:spcBef>
              <a:buClrTx/>
              <a:buFontTx/>
              <a:buNone/>
            </a:pPr>
            <a:r>
              <a:rPr lang="ca-ES" altLang="ca-ES" sz="2200" i="0" u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Persones </a:t>
            </a:r>
            <a:r>
              <a:rPr lang="ca-ES" altLang="ca-ES" sz="2200" i="0" u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trans</a:t>
            </a:r>
            <a:r>
              <a:rPr lang="ca-ES" altLang="ca-ES" sz="2200" i="0" u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ca-ES" altLang="ca-ES" sz="2200" i="0" u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intersex</a:t>
            </a:r>
            <a:endParaRPr lang="ca-ES" altLang="ca-ES" sz="2200" i="0" u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ts val="1375"/>
              </a:spcBef>
              <a:buClrTx/>
              <a:buFontTx/>
              <a:buNone/>
            </a:pPr>
            <a:r>
              <a:rPr lang="ca-ES" altLang="ca-ES" sz="2200" b="0" i="0" u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ca-ES" altLang="ca-ES" sz="2200" b="0" i="0" u="none" dirty="0">
                <a:latin typeface="Calibri" panose="020F0502020204030204" pitchFamily="34" charset="0"/>
                <a:cs typeface="Calibri" panose="020F0502020204030204" pitchFamily="34" charset="0"/>
              </a:rPr>
              <a:t>el àmbit de les administracions públiques de Catalunya, especialment </a:t>
            </a:r>
            <a:r>
              <a:rPr lang="ca-ES" altLang="ca-ES" sz="2200" i="0" u="none" dirty="0">
                <a:latin typeface="Calibri" panose="020F0502020204030204" pitchFamily="34" charset="0"/>
                <a:cs typeface="Calibri" panose="020F0502020204030204" pitchFamily="34" charset="0"/>
              </a:rPr>
              <a:t>en l´àmbit </a:t>
            </a:r>
            <a:r>
              <a:rPr lang="ca-ES" altLang="ca-ES" sz="2200" i="0" u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educatiu, en </a:t>
            </a:r>
            <a:r>
              <a:rPr lang="ca-ES" altLang="ca-ES" sz="2200" i="0" u="none" dirty="0">
                <a:latin typeface="Calibri" panose="020F0502020204030204" pitchFamily="34" charset="0"/>
                <a:cs typeface="Calibri" panose="020F0502020204030204" pitchFamily="34" charset="0"/>
              </a:rPr>
              <a:t>l’universitari</a:t>
            </a:r>
            <a:r>
              <a:rPr lang="ca-ES" altLang="ca-ES" sz="2200" i="0" u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, sanitari i a les biblioteques </a:t>
            </a:r>
            <a:r>
              <a:rPr lang="ca-ES" altLang="ca-ES" sz="2200" b="0" i="0" u="none" dirty="0">
                <a:latin typeface="Calibri" panose="020F0502020204030204" pitchFamily="34" charset="0"/>
                <a:cs typeface="Calibri" panose="020F0502020204030204" pitchFamily="34" charset="0"/>
              </a:rPr>
              <a:t>s’han d’establir per reglament les condicions perquè les persones </a:t>
            </a:r>
            <a:r>
              <a:rPr lang="ca-ES" altLang="ca-ES" sz="2200" b="0" i="0" u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trans </a:t>
            </a:r>
            <a:r>
              <a:rPr lang="ca-ES" altLang="ca-ES" sz="2200" b="0" i="0" u="none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ca-ES" altLang="ca-ES" sz="2200" b="0" i="0" u="none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intersexuals</a:t>
            </a:r>
            <a:r>
              <a:rPr lang="ca-ES" altLang="ca-ES" sz="2200" b="0" i="0" u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altLang="ca-ES" sz="2200" b="0" i="0" u="none" dirty="0">
                <a:latin typeface="Calibri" panose="020F0502020204030204" pitchFamily="34" charset="0"/>
                <a:cs typeface="Calibri" panose="020F0502020204030204" pitchFamily="34" charset="0"/>
              </a:rPr>
              <a:t>siguin tractades i anomenades d’acord amb el nom del gènere amb el que s’identifiquen, encara que siguin menors d’edat.</a:t>
            </a:r>
          </a:p>
        </p:txBody>
      </p:sp>
      <p:sp>
        <p:nvSpPr>
          <p:cNvPr id="72713" name="Text Box 8"/>
          <p:cNvSpPr txBox="1">
            <a:spLocks noChangeArrowheads="1"/>
          </p:cNvSpPr>
          <p:nvPr/>
        </p:nvSpPr>
        <p:spPr bwMode="auto">
          <a:xfrm>
            <a:off x="912285" y="1125539"/>
            <a:ext cx="5759449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13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a-ES" altLang="ca-ES"/>
          </a:p>
        </p:txBody>
      </p:sp>
      <p:sp>
        <p:nvSpPr>
          <p:cNvPr id="72716" name="Rectangle 11"/>
          <p:cNvSpPr>
            <a:spLocks noChangeArrowheads="1"/>
          </p:cNvSpPr>
          <p:nvPr/>
        </p:nvSpPr>
        <p:spPr bwMode="auto">
          <a:xfrm>
            <a:off x="7289135" y="526805"/>
            <a:ext cx="3411809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 i="1" u="sng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 i="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375"/>
              </a:spcBef>
              <a:buClrTx/>
              <a:buFontTx/>
              <a:buNone/>
            </a:pPr>
            <a:r>
              <a:rPr lang="ca-ES" altLang="ca-ES" sz="3200" i="0" u="none" dirty="0" smtClean="0">
                <a:solidFill>
                  <a:srgbClr val="8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AVENÇOS RECENTS</a:t>
            </a:r>
            <a:endParaRPr lang="ca-ES" altLang="ca-ES" sz="3200" i="0" u="none" dirty="0">
              <a:solidFill>
                <a:srgbClr val="8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379077" y="2444880"/>
            <a:ext cx="5257800" cy="368047"/>
          </a:xfrm>
          <a:prstGeom prst="rect">
            <a:avLst/>
          </a:prstGeom>
        </p:spPr>
      </p:pic>
      <p:pic>
        <p:nvPicPr>
          <p:cNvPr id="9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08" y="6615536"/>
            <a:ext cx="5092979" cy="186742"/>
          </a:xfrm>
          <a:prstGeom prst="rect">
            <a:avLst/>
          </a:prstGeom>
        </p:spPr>
      </p:pic>
      <p:pic>
        <p:nvPicPr>
          <p:cNvPr id="10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734" y="560994"/>
            <a:ext cx="359428" cy="56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644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03398" y="789301"/>
            <a:ext cx="10815593" cy="3055558"/>
          </a:xfrm>
        </p:spPr>
        <p:txBody>
          <a:bodyPr>
            <a:noAutofit/>
          </a:bodyPr>
          <a:lstStyle/>
          <a:p>
            <a:r>
              <a:rPr lang="es-E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ADOLESCENTS </a:t>
            </a:r>
            <a:r>
              <a:rPr lang="es-E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LGTBI</a:t>
            </a:r>
            <a:endParaRPr lang="ca-ES" sz="4400" b="1" dirty="0">
              <a:latin typeface="Calibri" panose="020F0502020204030204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166284" y="1747792"/>
            <a:ext cx="3786389" cy="26504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28" y="5817417"/>
            <a:ext cx="5151549" cy="943169"/>
          </a:xfrm>
          <a:prstGeom prst="rect">
            <a:avLst/>
          </a:prstGeom>
        </p:spPr>
      </p:pic>
      <p:sp>
        <p:nvSpPr>
          <p:cNvPr id="5" name="1 Subtítulo"/>
          <p:cNvSpPr>
            <a:spLocks noGrp="1"/>
          </p:cNvSpPr>
          <p:nvPr>
            <p:ph type="subTitle" idx="1"/>
          </p:nvPr>
        </p:nvSpPr>
        <p:spPr>
          <a:xfrm>
            <a:off x="5141055" y="4806393"/>
            <a:ext cx="6172200" cy="1371600"/>
          </a:xfrm>
        </p:spPr>
        <p:txBody>
          <a:bodyPr/>
          <a:lstStyle/>
          <a:p>
            <a:pPr algn="r" eaLnBrk="1" hangingPunct="1"/>
            <a:endParaRPr lang="es-ES" altLang="ca-E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57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678602" y="2628903"/>
            <a:ext cx="10491906" cy="2784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marL="800100" lvl="1" indent="-342900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a-ES" altLang="es-ES" sz="1800" dirty="0">
                <a:solidFill>
                  <a:schemeClr val="tx1"/>
                </a:solidFill>
                <a:latin typeface="Calibri" panose="020F0502020204030204" pitchFamily="34" charset="0"/>
              </a:rPr>
              <a:t>Tenen moltes dificultats per a trobar </a:t>
            </a:r>
            <a:r>
              <a:rPr lang="ca-ES" altLang="es-ES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informació fiable i positiva </a:t>
            </a:r>
            <a:r>
              <a:rPr lang="ca-ES" altLang="es-ES" sz="1800" dirty="0">
                <a:solidFill>
                  <a:schemeClr val="tx1"/>
                </a:solidFill>
                <a:latin typeface="Calibri" panose="020F0502020204030204" pitchFamily="34" charset="0"/>
              </a:rPr>
              <a:t>sobre la pròpia sexualitat i identitat</a:t>
            </a:r>
            <a:r>
              <a:rPr lang="ca-ES" altLang="es-ES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  <a:p>
            <a:pPr marL="800100" lvl="1" indent="-342900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ca-ES" altLang="es-ES" sz="1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800100" lvl="1" indent="-342900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a-ES" altLang="es-ES" sz="1800" dirty="0">
                <a:solidFill>
                  <a:schemeClr val="tx1"/>
                </a:solidFill>
                <a:latin typeface="Calibri" panose="020F0502020204030204" pitchFamily="34" charset="0"/>
              </a:rPr>
              <a:t>Estan permanentment exposats/des a </a:t>
            </a:r>
            <a:r>
              <a:rPr lang="ca-ES" altLang="es-ES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actituds despectives cap a l’homosexualitat i la transsexualitat</a:t>
            </a:r>
            <a:r>
              <a:rPr lang="ca-ES" altLang="es-ES" sz="1800" dirty="0">
                <a:solidFill>
                  <a:schemeClr val="tx1"/>
                </a:solidFill>
                <a:latin typeface="Calibri" panose="020F0502020204030204" pitchFamily="34" charset="0"/>
              </a:rPr>
              <a:t>, a models estereotipats i al silenci. </a:t>
            </a:r>
            <a:endParaRPr lang="ca-ES" altLang="es-ES" sz="1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800100" lvl="1" indent="-342900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ca-ES" altLang="es-ES" sz="1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800100" lvl="1" indent="-342900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a-ES" altLang="es-ES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Creixen sense gaires referents</a:t>
            </a:r>
            <a:r>
              <a:rPr lang="ca-ES" altLang="es-ES" sz="1800" dirty="0">
                <a:solidFill>
                  <a:schemeClr val="tx1"/>
                </a:solidFill>
                <a:latin typeface="Calibri" panose="020F0502020204030204" pitchFamily="34" charset="0"/>
              </a:rPr>
              <a:t>. És molt necessari </a:t>
            </a:r>
            <a:r>
              <a:rPr lang="ca-ES" altLang="es-ES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generar-ne</a:t>
            </a:r>
            <a:endParaRPr lang="es-ES" altLang="es-ES" sz="1800" dirty="0">
              <a:solidFill>
                <a:schemeClr val="tx1"/>
              </a:solidFill>
            </a:endParaRPr>
          </a:p>
          <a:p>
            <a:pPr marL="800100" lvl="1" indent="-342900" algn="just" eaLnBrk="1" hangingPunct="1">
              <a:lnSpc>
                <a:spcPct val="130000"/>
              </a:lnSpc>
              <a:spcBef>
                <a:spcPct val="0"/>
              </a:spcBef>
              <a:buClr>
                <a:srgbClr val="808000"/>
              </a:buClr>
              <a:buFont typeface="Arial" panose="020B0604020202020204" pitchFamily="34" charset="0"/>
              <a:buChar char="•"/>
            </a:pPr>
            <a:endParaRPr lang="es-ES" altLang="es-ES" sz="1800" dirty="0">
              <a:solidFill>
                <a:schemeClr val="tx1"/>
              </a:solidFill>
              <a:latin typeface="+mn-lt"/>
            </a:endParaRPr>
          </a:p>
          <a:p>
            <a:pPr lvl="1" algn="just" eaLnBrk="1" hangingPunct="1">
              <a:spcBef>
                <a:spcPct val="0"/>
              </a:spcBef>
            </a:pPr>
            <a:endParaRPr lang="es-ES" altLang="es-ES" sz="1100" dirty="0">
              <a:solidFill>
                <a:srgbClr val="FF3366"/>
              </a:solidFill>
            </a:endParaRP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1847851" y="5876930"/>
            <a:ext cx="8497888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50"/>
              </a:spcBef>
            </a:pPr>
            <a:endParaRPr lang="es-ES" altLang="es-ES" sz="2000">
              <a:latin typeface="Comic Sans MS" pitchFamily="66" charset="0"/>
            </a:endParaRP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2888397" y="6163075"/>
            <a:ext cx="9766139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just">
              <a:spcBef>
                <a:spcPts val="1250"/>
              </a:spcBef>
              <a:defRPr/>
            </a:pPr>
            <a:r>
              <a:rPr lang="es-ES" altLang="es-ES" sz="12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*</a:t>
            </a:r>
            <a:r>
              <a:rPr lang="en-US" altLang="es-ES" sz="1200" i="1" dirty="0" err="1">
                <a:solidFill>
                  <a:schemeClr val="tx1"/>
                </a:solidFill>
                <a:latin typeface="Calibri" panose="020F0502020204030204" pitchFamily="34" charset="0"/>
              </a:rPr>
              <a:t>Hetrick</a:t>
            </a:r>
            <a:r>
              <a:rPr lang="en-US" altLang="es-ES" sz="1200" i="1" dirty="0">
                <a:solidFill>
                  <a:schemeClr val="tx1"/>
                </a:solidFill>
                <a:latin typeface="Calibri" panose="020F0502020204030204" pitchFamily="34" charset="0"/>
              </a:rPr>
              <a:t>, E.S. &amp; Martin, A.D. (1985). Developmental issues and their resolution </a:t>
            </a:r>
            <a:r>
              <a:rPr lang="en-US" altLang="es-ES" sz="12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for gay </a:t>
            </a:r>
            <a:r>
              <a:rPr lang="en-US" altLang="es-ES" sz="1200" i="1" dirty="0">
                <a:solidFill>
                  <a:schemeClr val="tx1"/>
                </a:solidFill>
                <a:latin typeface="Calibri" panose="020F0502020204030204" pitchFamily="34" charset="0"/>
              </a:rPr>
              <a:t>and lesbian adolescents. Journal of Homosexuality, 14</a:t>
            </a:r>
            <a:endParaRPr lang="es-ES" altLang="es-ES" sz="1200" i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992273" y="500978"/>
            <a:ext cx="8353466" cy="1306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5000"/>
              </a:lnSpc>
            </a:pPr>
            <a:endParaRPr lang="ca-ES" altLang="es-ES" i="1" dirty="0"/>
          </a:p>
          <a:p>
            <a:pPr algn="ctr">
              <a:lnSpc>
                <a:spcPct val="105000"/>
              </a:lnSpc>
            </a:pPr>
            <a:r>
              <a:rPr lang="ca-ES" altLang="es-ES" i="1" dirty="0"/>
              <a:t> </a:t>
            </a:r>
            <a:r>
              <a:rPr lang="es-ES" altLang="es-ES" sz="2000" i="1" dirty="0">
                <a:latin typeface="Calibri" panose="020F0502020204030204" pitchFamily="34" charset="0"/>
              </a:rPr>
              <a:t>“En una etapa en la que los adolescentes heterosexuales aprenden a socializar, </a:t>
            </a:r>
            <a:r>
              <a:rPr lang="es-ES" altLang="es-ES" sz="2000" b="1" i="1" dirty="0">
                <a:latin typeface="Calibri" panose="020F0502020204030204" pitchFamily="34" charset="0"/>
              </a:rPr>
              <a:t>los </a:t>
            </a:r>
            <a:r>
              <a:rPr lang="es-ES" altLang="es-ES" sz="2000" b="1" i="1" dirty="0" err="1">
                <a:latin typeface="Calibri" panose="020F0502020204030204" pitchFamily="34" charset="0"/>
              </a:rPr>
              <a:t>gays</a:t>
            </a:r>
            <a:r>
              <a:rPr lang="es-ES" altLang="es-ES" sz="2000" b="1" i="1" dirty="0">
                <a:latin typeface="Calibri" panose="020F0502020204030204" pitchFamily="34" charset="0"/>
              </a:rPr>
              <a:t> y las lesbianas aprenden a esconderse</a:t>
            </a:r>
            <a:r>
              <a:rPr lang="es-ES" altLang="es-ES" sz="2000" i="1" dirty="0">
                <a:latin typeface="Calibri" panose="020F0502020204030204" pitchFamily="34" charset="0"/>
              </a:rPr>
              <a:t>”*</a:t>
            </a:r>
            <a:endParaRPr lang="ca-ES" altLang="es-ES" sz="2000" i="1" dirty="0">
              <a:latin typeface="Calibri" panose="020F0502020204030204" pitchFamily="34" charset="0"/>
            </a:endParaRPr>
          </a:p>
          <a:p>
            <a:pPr algn="ctr"/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379077" y="2444880"/>
            <a:ext cx="5257800" cy="36804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08" y="6615536"/>
            <a:ext cx="5092979" cy="18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1954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23769" y="248554"/>
            <a:ext cx="4842454" cy="1139825"/>
          </a:xfrm>
        </p:spPr>
        <p:txBody>
          <a:bodyPr>
            <a:normAutofit fontScale="90000"/>
          </a:bodyPr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altLang="es-ES" sz="4300" b="1" dirty="0" err="1" smtClean="0">
                <a:solidFill>
                  <a:srgbClr val="8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  <a:ea typeface="Segoe UI Black" panose="020B0A02040204020203" pitchFamily="34" charset="0"/>
                <a:cs typeface="Segoe UI Semibold" panose="020B0702040204020203" pitchFamily="34" charset="0"/>
              </a:rPr>
              <a:t>Adolescents</a:t>
            </a:r>
            <a:r>
              <a:rPr lang="es-ES" altLang="es-E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</a:rPr>
              <a:t> </a:t>
            </a:r>
            <a:r>
              <a:rPr lang="es-ES" altLang="es-ES" sz="4300" b="1" dirty="0" smtClean="0">
                <a:solidFill>
                  <a:srgbClr val="8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  <a:ea typeface="Segoe UI Black" panose="020B0A02040204020203" pitchFamily="34" charset="0"/>
                <a:cs typeface="Segoe UI Semibold" panose="020B0702040204020203" pitchFamily="34" charset="0"/>
              </a:rPr>
              <a:t>LGTBI</a:t>
            </a:r>
            <a:endParaRPr lang="es-ES" altLang="es-ES" sz="4300" b="1" dirty="0">
              <a:solidFill>
                <a:srgbClr val="8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446133" y="1343451"/>
            <a:ext cx="10864418" cy="4095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lvl="4" eaLnBrk="1" hangingPunct="1">
              <a:spcBef>
                <a:spcPct val="0"/>
              </a:spcBef>
              <a:buClr>
                <a:srgbClr val="808000"/>
              </a:buClr>
              <a:buFont typeface="Times New Roman" pitchFamily="18" charset="0"/>
              <a:buChar char="•"/>
            </a:pPr>
            <a:endParaRPr lang="ca-ES" altLang="es-ES" dirty="0">
              <a:solidFill>
                <a:schemeClr val="tx1"/>
              </a:solidFill>
            </a:endParaRPr>
          </a:p>
          <a:p>
            <a:pPr marL="800100" lvl="1" indent="-342900" algn="just" eaLnBrk="1" hangingPunct="1">
              <a:spcBef>
                <a:spcPct val="0"/>
              </a:spcBef>
              <a:buClr>
                <a:srgbClr val="808000"/>
              </a:buClr>
              <a:buFont typeface="Arial" panose="020B0604020202020204" pitchFamily="34" charset="0"/>
              <a:buChar char="•"/>
            </a:pPr>
            <a:r>
              <a:rPr lang="ca-ES" altLang="es-ES" sz="2000" dirty="0" smtClean="0">
                <a:solidFill>
                  <a:schemeClr val="tx1"/>
                </a:solidFill>
                <a:latin typeface="+mn-lt"/>
              </a:rPr>
              <a:t> Tenen una </a:t>
            </a:r>
            <a:r>
              <a:rPr lang="ca-ES" altLang="es-ES" sz="2000" b="1" dirty="0" smtClean="0">
                <a:solidFill>
                  <a:schemeClr val="tx1"/>
                </a:solidFill>
                <a:latin typeface="+mn-lt"/>
              </a:rPr>
              <a:t>gran necessitat d’acceptació </a:t>
            </a:r>
            <a:r>
              <a:rPr lang="ca-ES" altLang="es-ES" sz="2000" dirty="0" smtClean="0">
                <a:solidFill>
                  <a:schemeClr val="tx1"/>
                </a:solidFill>
                <a:latin typeface="+mn-lt"/>
              </a:rPr>
              <a:t>dels seus iguals </a:t>
            </a:r>
            <a:r>
              <a:rPr lang="ca-ES" altLang="es-ES" sz="2000" dirty="0">
                <a:solidFill>
                  <a:schemeClr val="tx1"/>
                </a:solidFill>
                <a:latin typeface="+mn-lt"/>
              </a:rPr>
              <a:t>i</a:t>
            </a:r>
            <a:r>
              <a:rPr lang="ca-ES" altLang="es-ES" sz="2000" dirty="0" smtClean="0">
                <a:solidFill>
                  <a:schemeClr val="tx1"/>
                </a:solidFill>
                <a:latin typeface="+mn-lt"/>
              </a:rPr>
              <a:t> de les persones adultes per tenir un autoconcepte positiu</a:t>
            </a:r>
          </a:p>
          <a:p>
            <a:pPr marL="800100" lvl="1" indent="-342900" eaLnBrk="1" hangingPunct="1">
              <a:spcBef>
                <a:spcPct val="0"/>
              </a:spcBef>
              <a:buClr>
                <a:srgbClr val="808000"/>
              </a:buClr>
              <a:buFont typeface="Arial" panose="020B0604020202020204" pitchFamily="34" charset="0"/>
              <a:buChar char="•"/>
            </a:pPr>
            <a:endParaRPr lang="ca-ES" altLang="es-ES" sz="2000" dirty="0" smtClean="0">
              <a:solidFill>
                <a:schemeClr val="tx1"/>
              </a:solidFill>
              <a:latin typeface="+mn-lt"/>
            </a:endParaRPr>
          </a:p>
          <a:p>
            <a:pPr marL="800100" lvl="1" indent="-342900" algn="just" eaLnBrk="1" hangingPunct="1">
              <a:spcBef>
                <a:spcPct val="0"/>
              </a:spcBef>
              <a:buClr>
                <a:srgbClr val="808000"/>
              </a:buClr>
              <a:buFont typeface="Arial" panose="020B0604020202020204" pitchFamily="34" charset="0"/>
              <a:buChar char="•"/>
            </a:pPr>
            <a:r>
              <a:rPr lang="ca-ES" altLang="es-E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ca-ES" altLang="es-ES" sz="2000" b="1" dirty="0" smtClean="0">
                <a:solidFill>
                  <a:schemeClr val="tx1"/>
                </a:solidFill>
                <a:latin typeface="+mn-lt"/>
              </a:rPr>
              <a:t>El silenci de les persones adultes augmenta el seu sentiment de </a:t>
            </a:r>
            <a:r>
              <a:rPr lang="ca-ES" altLang="es-ES" sz="2000" b="1" dirty="0" err="1" smtClean="0">
                <a:solidFill>
                  <a:schemeClr val="tx1"/>
                </a:solidFill>
                <a:latin typeface="+mn-lt"/>
              </a:rPr>
              <a:t>soledad</a:t>
            </a:r>
            <a:r>
              <a:rPr lang="ca-ES" altLang="es-ES" sz="2000" b="1" dirty="0" smtClean="0">
                <a:solidFill>
                  <a:schemeClr val="tx1"/>
                </a:solidFill>
                <a:latin typeface="+mn-lt"/>
              </a:rPr>
              <a:t> i vulnerabilitat, en detriment de la seva autoestima i habilitats socials.</a:t>
            </a:r>
            <a:endParaRPr lang="ca-ES" altLang="es-ES" sz="2000" dirty="0" smtClean="0">
              <a:solidFill>
                <a:schemeClr val="tx1"/>
              </a:solidFill>
              <a:latin typeface="+mn-lt"/>
            </a:endParaRPr>
          </a:p>
          <a:p>
            <a:pPr marL="800100" lvl="1" indent="-342900" algn="just" eaLnBrk="1" hangingPunct="1">
              <a:spcBef>
                <a:spcPct val="0"/>
              </a:spcBef>
              <a:buClr>
                <a:srgbClr val="808000"/>
              </a:buClr>
              <a:buFont typeface="Arial" panose="020B0604020202020204" pitchFamily="34" charset="0"/>
              <a:buChar char="•"/>
            </a:pPr>
            <a:endParaRPr lang="ca-ES" altLang="es-ES" sz="2000" dirty="0" smtClean="0">
              <a:solidFill>
                <a:schemeClr val="tx1"/>
              </a:solidFill>
              <a:latin typeface="+mn-lt"/>
            </a:endParaRPr>
          </a:p>
          <a:p>
            <a:pPr marL="800100" lvl="1" indent="-342900" algn="just" eaLnBrk="1" hangingPunct="1">
              <a:spcBef>
                <a:spcPct val="0"/>
              </a:spcBef>
              <a:buClr>
                <a:srgbClr val="808000"/>
              </a:buClr>
              <a:buFont typeface="Arial" panose="020B0604020202020204" pitchFamily="34" charset="0"/>
              <a:buChar char="•"/>
            </a:pPr>
            <a:r>
              <a:rPr lang="ca-ES" altLang="es-E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ca-ES" altLang="es-ES" sz="2000" b="1" dirty="0" smtClean="0">
                <a:solidFill>
                  <a:schemeClr val="tx1"/>
                </a:solidFill>
                <a:latin typeface="+mn-lt"/>
              </a:rPr>
              <a:t>Sortir de l’armari </a:t>
            </a:r>
            <a:r>
              <a:rPr lang="ca-ES" altLang="es-ES" sz="2000" b="1" dirty="0">
                <a:solidFill>
                  <a:schemeClr val="tx1"/>
                </a:solidFill>
                <a:latin typeface="+mn-lt"/>
              </a:rPr>
              <a:t>é</a:t>
            </a:r>
            <a:r>
              <a:rPr lang="ca-ES" altLang="es-ES" sz="2000" b="1" dirty="0" smtClean="0">
                <a:solidFill>
                  <a:schemeClr val="tx1"/>
                </a:solidFill>
                <a:latin typeface="+mn-lt"/>
              </a:rPr>
              <a:t>s una decisió </a:t>
            </a:r>
            <a:r>
              <a:rPr lang="ca-ES" altLang="es-ES" sz="2000" b="1" dirty="0" err="1" smtClean="0">
                <a:solidFill>
                  <a:schemeClr val="tx1"/>
                </a:solidFill>
                <a:latin typeface="+mn-lt"/>
              </a:rPr>
              <a:t>complexe</a:t>
            </a:r>
            <a:r>
              <a:rPr lang="ca-ES" altLang="es-ES" sz="2000" b="1" dirty="0" smtClean="0">
                <a:solidFill>
                  <a:schemeClr val="tx1"/>
                </a:solidFill>
                <a:latin typeface="+mn-lt"/>
              </a:rPr>
              <a:t> i difícil, </a:t>
            </a:r>
            <a:r>
              <a:rPr lang="ca-ES" altLang="es-ES" sz="2000" dirty="0" smtClean="0">
                <a:solidFill>
                  <a:schemeClr val="tx1"/>
                </a:solidFill>
                <a:latin typeface="+mn-lt"/>
              </a:rPr>
              <a:t>depenent del tipus de família, entorn afectiu </a:t>
            </a:r>
            <a:r>
              <a:rPr lang="ca-ES" altLang="es-ES" sz="2000" dirty="0">
                <a:solidFill>
                  <a:schemeClr val="tx1"/>
                </a:solidFill>
                <a:latin typeface="+mn-lt"/>
              </a:rPr>
              <a:t>i</a:t>
            </a:r>
            <a:r>
              <a:rPr lang="ca-ES" altLang="es-ES" sz="2000" dirty="0" smtClean="0">
                <a:solidFill>
                  <a:schemeClr val="tx1"/>
                </a:solidFill>
                <a:latin typeface="+mn-lt"/>
              </a:rPr>
              <a:t> escolar. </a:t>
            </a:r>
          </a:p>
          <a:p>
            <a:pPr marL="800100" lvl="1" indent="-342900" algn="just" eaLnBrk="1" hangingPunct="1">
              <a:spcBef>
                <a:spcPct val="0"/>
              </a:spcBef>
              <a:buClr>
                <a:srgbClr val="808000"/>
              </a:buClr>
              <a:buFont typeface="Arial" panose="020B0604020202020204" pitchFamily="34" charset="0"/>
              <a:buChar char="•"/>
            </a:pPr>
            <a:endParaRPr lang="ca-ES" altLang="es-ES" sz="2000" dirty="0" smtClean="0">
              <a:solidFill>
                <a:schemeClr val="tx1"/>
              </a:solidFill>
              <a:latin typeface="+mn-lt"/>
            </a:endParaRPr>
          </a:p>
          <a:p>
            <a:pPr marL="800100" lvl="1" indent="-342900" algn="just" eaLnBrk="1" hangingPunct="1">
              <a:spcBef>
                <a:spcPct val="0"/>
              </a:spcBef>
              <a:buClr>
                <a:srgbClr val="808000"/>
              </a:buClr>
              <a:buFont typeface="Arial" panose="020B0604020202020204" pitchFamily="34" charset="0"/>
              <a:buChar char="•"/>
            </a:pPr>
            <a:r>
              <a:rPr lang="ca-ES" altLang="es-ES" sz="2000" dirty="0" smtClean="0">
                <a:solidFill>
                  <a:schemeClr val="tx1"/>
                </a:solidFill>
                <a:latin typeface="+mn-lt"/>
              </a:rPr>
              <a:t> Sovint </a:t>
            </a:r>
            <a:r>
              <a:rPr lang="ca-ES" altLang="es-ES" sz="2000" dirty="0" err="1" smtClean="0">
                <a:solidFill>
                  <a:schemeClr val="tx1"/>
                </a:solidFill>
                <a:latin typeface="+mn-lt"/>
              </a:rPr>
              <a:t>l@s</a:t>
            </a:r>
            <a:r>
              <a:rPr lang="ca-ES" altLang="es-E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ca-ES" altLang="es-ES" sz="2000" dirty="0" err="1" smtClean="0">
                <a:solidFill>
                  <a:schemeClr val="tx1"/>
                </a:solidFill>
                <a:latin typeface="+mn-lt"/>
              </a:rPr>
              <a:t>adolescentes</a:t>
            </a:r>
            <a:r>
              <a:rPr lang="ca-ES" altLang="es-ES" sz="2000" dirty="0" smtClean="0">
                <a:solidFill>
                  <a:schemeClr val="tx1"/>
                </a:solidFill>
                <a:latin typeface="+mn-lt"/>
              </a:rPr>
              <a:t> LGTBI </a:t>
            </a:r>
            <a:r>
              <a:rPr lang="ca-ES" altLang="es-ES" sz="2000" b="1" dirty="0" smtClean="0">
                <a:solidFill>
                  <a:schemeClr val="tx1"/>
                </a:solidFill>
                <a:latin typeface="+mn-lt"/>
              </a:rPr>
              <a:t>actuen negant </a:t>
            </a:r>
            <a:r>
              <a:rPr lang="ca-ES" altLang="es-ES" sz="2000" b="1" dirty="0" smtClean="0">
                <a:solidFill>
                  <a:schemeClr val="tx1"/>
                </a:solidFill>
                <a:latin typeface="+mn-lt"/>
              </a:rPr>
              <a:t>la </a:t>
            </a:r>
            <a:r>
              <a:rPr lang="ca-ES" altLang="es-ES" sz="2000" b="1" dirty="0" smtClean="0">
                <a:solidFill>
                  <a:schemeClr val="tx1"/>
                </a:solidFill>
                <a:latin typeface="+mn-lt"/>
              </a:rPr>
              <a:t>pròpia identitat </a:t>
            </a:r>
            <a:r>
              <a:rPr lang="ca-ES" altLang="es-ES" sz="2000" dirty="0" smtClean="0">
                <a:solidFill>
                  <a:schemeClr val="tx1"/>
                </a:solidFill>
                <a:latin typeface="+mn-lt"/>
              </a:rPr>
              <a:t>per por al rebuig </a:t>
            </a:r>
            <a:r>
              <a:rPr lang="ca-ES" altLang="es-ES" sz="2000" dirty="0">
                <a:solidFill>
                  <a:schemeClr val="tx1"/>
                </a:solidFill>
                <a:latin typeface="+mn-lt"/>
              </a:rPr>
              <a:t>i</a:t>
            </a:r>
            <a:r>
              <a:rPr lang="ca-ES" altLang="es-ES" sz="2000" dirty="0" smtClean="0">
                <a:solidFill>
                  <a:schemeClr val="tx1"/>
                </a:solidFill>
                <a:latin typeface="+mn-lt"/>
              </a:rPr>
              <a:t> per la seva seguretat.</a:t>
            </a:r>
          </a:p>
          <a:p>
            <a:pPr lvl="1" algn="just" eaLnBrk="1" hangingPunct="1">
              <a:spcBef>
                <a:spcPct val="0"/>
              </a:spcBef>
              <a:buClr>
                <a:srgbClr val="808000"/>
              </a:buClr>
            </a:pPr>
            <a:endParaRPr lang="ca-ES" altLang="es-E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1847851" y="5876930"/>
            <a:ext cx="8497888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50"/>
              </a:spcBef>
            </a:pPr>
            <a:endParaRPr lang="es-ES" altLang="es-ES" sz="2000">
              <a:latin typeface="Comic Sans MS" pitchFamily="66" charset="0"/>
            </a:endParaRP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1774825" y="5876925"/>
            <a:ext cx="8497888" cy="97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hangingPunct="0">
              <a:lnSpc>
                <a:spcPct val="93000"/>
              </a:lnSpc>
              <a:defRPr/>
            </a:pPr>
            <a:endParaRPr lang="es-ES" altLang="es-ES" sz="2400">
              <a:solidFill>
                <a:srgbClr val="FF33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ts val="1250"/>
              </a:spcBef>
              <a:defRPr/>
            </a:pPr>
            <a:endParaRPr lang="es-ES" altLang="es-ES" sz="2400">
              <a:solidFill>
                <a:srgbClr val="FF33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08" y="6615536"/>
            <a:ext cx="5092979" cy="18674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062" y="480225"/>
            <a:ext cx="430696" cy="67648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379077" y="2444880"/>
            <a:ext cx="5257800" cy="36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4947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98213" y="86881"/>
            <a:ext cx="4842454" cy="1139825"/>
          </a:xfrm>
        </p:spPr>
        <p:txBody>
          <a:bodyPr>
            <a:normAutofit/>
          </a:bodyPr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altLang="es-ES" sz="3200" b="1" dirty="0" err="1" smtClean="0">
                <a:solidFill>
                  <a:srgbClr val="8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  <a:ea typeface="Segoe UI Black" panose="020B0A02040204020203" pitchFamily="34" charset="0"/>
                <a:cs typeface="Segoe UI Semibold" panose="020B0702040204020203" pitchFamily="34" charset="0"/>
              </a:rPr>
              <a:t>Però</a:t>
            </a:r>
            <a:r>
              <a:rPr lang="es-ES" altLang="es-ES" sz="3200" b="1" dirty="0" smtClean="0">
                <a:solidFill>
                  <a:srgbClr val="8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  <a:ea typeface="Segoe UI Black" panose="020B0A02040204020203" pitchFamily="34" charset="0"/>
                <a:cs typeface="Segoe UI Semibold" panose="020B0702040204020203" pitchFamily="34" charset="0"/>
              </a:rPr>
              <a:t> també…</a:t>
            </a:r>
            <a:endParaRPr lang="es-ES" altLang="es-ES" sz="3200" b="1" dirty="0">
              <a:solidFill>
                <a:srgbClr val="8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0" y="2087390"/>
            <a:ext cx="12278788" cy="344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marL="2171700" lvl="4" indent="-342900" eaLnBrk="1" hangingPunct="1">
              <a:spcBef>
                <a:spcPct val="0"/>
              </a:spcBef>
              <a:buClr>
                <a:srgbClr val="808000"/>
              </a:buClr>
              <a:buFont typeface="Arial" panose="020B0604020202020204" pitchFamily="34" charset="0"/>
              <a:buChar char="•"/>
            </a:pPr>
            <a:r>
              <a:rPr lang="ca-ES" altLang="es-ES" b="1" dirty="0">
                <a:solidFill>
                  <a:schemeClr val="tx1"/>
                </a:solidFill>
                <a:latin typeface="+mn-lt"/>
              </a:rPr>
              <a:t>Cada vegada més joves LGTBI surten de l’armari sense complexes</a:t>
            </a:r>
          </a:p>
          <a:p>
            <a:pPr marL="2171700" lvl="4" indent="-342900" eaLnBrk="1" hangingPunct="1">
              <a:spcBef>
                <a:spcPct val="0"/>
              </a:spcBef>
              <a:buClr>
                <a:srgbClr val="808000"/>
              </a:buClr>
              <a:buFont typeface="Arial" panose="020B0604020202020204" pitchFamily="34" charset="0"/>
              <a:buChar char="•"/>
            </a:pPr>
            <a:endParaRPr lang="ca-ES" altLang="es-ES" dirty="0">
              <a:solidFill>
                <a:schemeClr val="tx1"/>
              </a:solidFill>
              <a:latin typeface="+mn-lt"/>
            </a:endParaRPr>
          </a:p>
          <a:p>
            <a:pPr marL="2171700" lvl="4" indent="-342900" eaLnBrk="1" hangingPunct="1">
              <a:spcBef>
                <a:spcPct val="0"/>
              </a:spcBef>
              <a:buClr>
                <a:srgbClr val="808000"/>
              </a:buClr>
              <a:buFont typeface="Arial" panose="020B0604020202020204" pitchFamily="34" charset="0"/>
              <a:buChar char="•"/>
            </a:pPr>
            <a:r>
              <a:rPr lang="ca-ES" altLang="es-ES" dirty="0">
                <a:solidFill>
                  <a:schemeClr val="tx1"/>
                </a:solidFill>
                <a:latin typeface="+mn-lt"/>
              </a:rPr>
              <a:t>Solen ser joves amb una intel·ligència emocional molt gran i esperit crític</a:t>
            </a:r>
          </a:p>
          <a:p>
            <a:pPr marL="2171700" lvl="4" indent="-342900" eaLnBrk="1" hangingPunct="1">
              <a:spcBef>
                <a:spcPct val="0"/>
              </a:spcBef>
              <a:buClr>
                <a:srgbClr val="808000"/>
              </a:buClr>
              <a:buFont typeface="Arial" panose="020B0604020202020204" pitchFamily="34" charset="0"/>
              <a:buChar char="•"/>
            </a:pPr>
            <a:endParaRPr lang="ca-ES" altLang="es-ES" dirty="0">
              <a:solidFill>
                <a:schemeClr val="tx1"/>
              </a:solidFill>
              <a:latin typeface="+mn-lt"/>
            </a:endParaRPr>
          </a:p>
          <a:p>
            <a:pPr marL="2171700" lvl="4" indent="-342900" eaLnBrk="1" hangingPunct="1">
              <a:spcBef>
                <a:spcPct val="0"/>
              </a:spcBef>
              <a:buClr>
                <a:srgbClr val="808000"/>
              </a:buClr>
              <a:buFont typeface="Arial" panose="020B0604020202020204" pitchFamily="34" charset="0"/>
              <a:buChar char="•"/>
            </a:pPr>
            <a:r>
              <a:rPr lang="ca-ES" altLang="es-ES" dirty="0">
                <a:solidFill>
                  <a:schemeClr val="tx1"/>
                </a:solidFill>
                <a:latin typeface="+mn-lt"/>
              </a:rPr>
              <a:t>El seu entorn es beneficia de la seva experiència per acollir la diversitat</a:t>
            </a:r>
          </a:p>
          <a:p>
            <a:pPr lvl="4" eaLnBrk="1" hangingPunct="1">
              <a:spcBef>
                <a:spcPct val="0"/>
              </a:spcBef>
              <a:buClr>
                <a:srgbClr val="808000"/>
              </a:buClr>
            </a:pPr>
            <a:endParaRPr lang="ca-ES" altLang="es-ES" sz="1800" dirty="0" smtClean="0">
              <a:solidFill>
                <a:schemeClr val="tx1"/>
              </a:solidFill>
              <a:latin typeface="+mn-lt"/>
            </a:endParaRPr>
          </a:p>
          <a:p>
            <a:pPr lvl="4" eaLnBrk="1" hangingPunct="1">
              <a:spcBef>
                <a:spcPct val="0"/>
              </a:spcBef>
              <a:buClr>
                <a:srgbClr val="808000"/>
              </a:buClr>
            </a:pPr>
            <a:endParaRPr lang="ca-ES" altLang="es-ES" dirty="0">
              <a:solidFill>
                <a:schemeClr val="tx1"/>
              </a:solidFill>
            </a:endParaRPr>
          </a:p>
          <a:p>
            <a:pPr lvl="4" eaLnBrk="1" hangingPunct="1">
              <a:spcBef>
                <a:spcPct val="0"/>
              </a:spcBef>
              <a:buClr>
                <a:srgbClr val="808000"/>
              </a:buClr>
              <a:buFont typeface="Times New Roman" pitchFamily="18" charset="0"/>
              <a:buChar char="•"/>
            </a:pPr>
            <a:endParaRPr lang="ca-ES" altLang="es-ES" dirty="0" smtClean="0">
              <a:solidFill>
                <a:schemeClr val="tx1"/>
              </a:solidFill>
            </a:endParaRPr>
          </a:p>
          <a:p>
            <a:pPr lvl="4" eaLnBrk="1" hangingPunct="1">
              <a:spcBef>
                <a:spcPct val="0"/>
              </a:spcBef>
              <a:buClr>
                <a:srgbClr val="808000"/>
              </a:buClr>
              <a:buFont typeface="Times New Roman" pitchFamily="18" charset="0"/>
              <a:buChar char="•"/>
            </a:pPr>
            <a:endParaRPr lang="ca-ES" altLang="es-ES" sz="2000" dirty="0" smtClean="0">
              <a:solidFill>
                <a:schemeClr val="tx1"/>
              </a:solidFill>
              <a:latin typeface="+mn-lt"/>
            </a:endParaRPr>
          </a:p>
          <a:p>
            <a:pPr marL="800100" lvl="1" indent="-342900" eaLnBrk="1" hangingPunct="1">
              <a:spcBef>
                <a:spcPct val="0"/>
              </a:spcBef>
              <a:buClr>
                <a:srgbClr val="808000"/>
              </a:buClr>
              <a:buFont typeface="Arial" panose="020B0604020202020204" pitchFamily="34" charset="0"/>
              <a:buChar char="•"/>
            </a:pPr>
            <a:endParaRPr lang="ca-ES" altLang="es-ES" sz="2000" dirty="0" smtClean="0">
              <a:solidFill>
                <a:schemeClr val="tx1"/>
              </a:solidFill>
              <a:latin typeface="+mn-lt"/>
            </a:endParaRPr>
          </a:p>
          <a:p>
            <a:pPr marL="800100" lvl="1" indent="-342900" algn="just" eaLnBrk="1" hangingPunct="1">
              <a:spcBef>
                <a:spcPct val="0"/>
              </a:spcBef>
              <a:buClr>
                <a:srgbClr val="808000"/>
              </a:buClr>
              <a:buFont typeface="Arial" panose="020B0604020202020204" pitchFamily="34" charset="0"/>
              <a:buChar char="•"/>
            </a:pPr>
            <a:endParaRPr lang="es-ES" altLang="es-ES" sz="1800" b="1" i="1" dirty="0">
              <a:solidFill>
                <a:srgbClr val="FF3366"/>
              </a:solidFill>
            </a:endParaRP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1847851" y="5876930"/>
            <a:ext cx="8497888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50"/>
              </a:spcBef>
            </a:pPr>
            <a:endParaRPr lang="es-ES" altLang="es-ES" sz="2000">
              <a:latin typeface="Comic Sans MS" pitchFamily="66" charset="0"/>
            </a:endParaRP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1774825" y="5876925"/>
            <a:ext cx="8497888" cy="97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hangingPunct="0">
              <a:lnSpc>
                <a:spcPct val="93000"/>
              </a:lnSpc>
              <a:defRPr/>
            </a:pPr>
            <a:endParaRPr lang="es-ES" altLang="es-ES" sz="2400">
              <a:solidFill>
                <a:srgbClr val="FF33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ts val="1250"/>
              </a:spcBef>
              <a:defRPr/>
            </a:pPr>
            <a:endParaRPr lang="es-ES" altLang="es-ES" sz="2400">
              <a:solidFill>
                <a:srgbClr val="FF33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08" y="6615536"/>
            <a:ext cx="5092979" cy="18674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243" y="365746"/>
            <a:ext cx="430696" cy="67648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379077" y="2444880"/>
            <a:ext cx="5257800" cy="36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2922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91567" y="79376"/>
            <a:ext cx="4218483" cy="1139825"/>
          </a:xfrm>
        </p:spPr>
        <p:txBody>
          <a:bodyPr>
            <a:noAutofit/>
          </a:bodyPr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altLang="es-ES" sz="3200" b="1" dirty="0">
                <a:solidFill>
                  <a:srgbClr val="8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/>
            </a:r>
            <a:br>
              <a:rPr lang="es-ES" altLang="es-ES" sz="3200" b="1" dirty="0">
                <a:solidFill>
                  <a:srgbClr val="8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</a:br>
            <a:r>
              <a:rPr lang="es-ES" altLang="es-ES" sz="3200" b="1" dirty="0" smtClean="0">
                <a:solidFill>
                  <a:srgbClr val="8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SISTEMA SEXE-GÈNERE</a:t>
            </a:r>
            <a:r>
              <a:rPr lang="es-ES" altLang="es-ES" sz="3200" b="1" dirty="0">
                <a:solidFill>
                  <a:srgbClr val="8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/>
            </a:r>
            <a:br>
              <a:rPr lang="es-ES" altLang="es-ES" sz="3200" b="1" dirty="0">
                <a:solidFill>
                  <a:srgbClr val="8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</a:br>
            <a:endParaRPr lang="es-ES" altLang="es-ES" sz="3200" b="1" dirty="0">
              <a:solidFill>
                <a:srgbClr val="8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graphicFrame>
        <p:nvGraphicFramePr>
          <p:cNvPr id="31752" name="Group 8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053484908"/>
              </p:ext>
            </p:extLst>
          </p:nvPr>
        </p:nvGraphicFramePr>
        <p:xfrm>
          <a:off x="4512835" y="1036004"/>
          <a:ext cx="7231930" cy="5000392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438624"/>
                <a:gridCol w="2493619"/>
                <a:gridCol w="2299687"/>
              </a:tblGrid>
              <a:tr h="87608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s-ES" altLang="es-E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5814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" altLang="es-ES" sz="32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NORMA</a:t>
                      </a:r>
                      <a:endParaRPr kumimoji="0" lang="es-ES" altLang="es-E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0000" marR="90000" marT="5814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" altLang="es-ES" sz="32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EXCLUSIONS</a:t>
                      </a:r>
                      <a:endParaRPr kumimoji="0" lang="es-ES" altLang="es-E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0000" marR="90000" marT="58140" marB="46800" anchor="ctr" horzOverflow="overflow"/>
                </a:tc>
              </a:tr>
              <a:tr h="877804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" altLang="es-ES" sz="24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SEXE</a:t>
                      </a:r>
                      <a:endParaRPr kumimoji="0" lang="es-ES" altLang="es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0000" marR="90000" marT="5436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" altLang="es-E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 </a:t>
                      </a:r>
                      <a:r>
                        <a:rPr kumimoji="0" lang="es-ES" altLang="es-E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MASCLE</a:t>
                      </a:r>
                      <a:r>
                        <a:rPr kumimoji="0" lang="es-ES" altLang="es-E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      FEMELLA</a:t>
                      </a:r>
                      <a:endParaRPr kumimoji="0" lang="es-ES" alt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5436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" altLang="es-E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INTERSEXUALS</a:t>
                      </a:r>
                      <a:endParaRPr kumimoji="0" lang="es-ES" alt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55620" marB="46800" anchor="ctr" horzOverflow="overflow"/>
                </a:tc>
              </a:tr>
              <a:tr h="87608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" altLang="es-ES" sz="24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IDENTITAT DE GÈNERE</a:t>
                      </a:r>
                      <a:endParaRPr kumimoji="0" lang="es-ES" altLang="es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0000" marR="90000" marT="5436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" altLang="es-E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  </a:t>
                      </a:r>
                      <a:r>
                        <a:rPr kumimoji="0" lang="es-ES" altLang="es-E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HOME</a:t>
                      </a:r>
                      <a:r>
                        <a:rPr kumimoji="0" lang="es-ES" altLang="es-E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            DONA</a:t>
                      </a:r>
                      <a:endParaRPr kumimoji="0" lang="es-ES" alt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5436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" altLang="es-E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TRANSSEXUALS, TRANSGÈNERES</a:t>
                      </a:r>
                      <a:endParaRPr kumimoji="0" lang="es-ES" alt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55620" marB="46800" anchor="ctr" horzOverflow="overflow"/>
                </a:tc>
              </a:tr>
              <a:tr h="87608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" altLang="es-ES" sz="24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EXPRESSIÓ DE GÈNERE</a:t>
                      </a:r>
                      <a:endParaRPr kumimoji="0" lang="es-ES" altLang="es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0000" marR="90000" marT="5436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" altLang="es-E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MASCULÍ</a:t>
                      </a:r>
                      <a:r>
                        <a:rPr kumimoji="0" lang="es-ES" altLang="es-E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   FEMENINA</a:t>
                      </a:r>
                      <a:endParaRPr kumimoji="0" lang="es-ES" alt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5436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" altLang="es-E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DONES NO FEMENINES, HOMES NO MASCULINS</a:t>
                      </a:r>
                      <a:endParaRPr kumimoji="0" lang="es-ES" alt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55620" marB="46800" anchor="ctr" horzOverflow="overflow"/>
                </a:tc>
              </a:tr>
              <a:tr h="1399322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" altLang="es-ES" sz="24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ORIENTACIÓ SEXUAL</a:t>
                      </a:r>
                      <a:endParaRPr kumimoji="0" lang="es-ES" altLang="es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0000" marR="90000" marT="5436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" altLang="es-E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T’AGRADEN</a:t>
                      </a:r>
                      <a:r>
                        <a:rPr kumimoji="0" lang="es-ES" altLang="es-E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  </a:t>
                      </a:r>
                      <a:r>
                        <a:rPr kumimoji="0" lang="ca-ES" altLang="es-E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T’AGRADEN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" altLang="es-E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LES DONES     </a:t>
                      </a:r>
                      <a:r>
                        <a:rPr kumimoji="0" lang="es-ES" altLang="es-E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ELSHOMES</a:t>
                      </a:r>
                      <a:endParaRPr kumimoji="0" lang="es-ES" alt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531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s-ES" altLang="es-E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LESBIANA, GAI, BISEXUAL</a:t>
                      </a:r>
                      <a:endParaRPr kumimoji="0" lang="es-ES" alt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55620" marB="46800" anchor="ctr" horzOverflow="overflow"/>
                </a:tc>
              </a:tr>
            </a:tbl>
          </a:graphicData>
        </a:graphic>
      </p:graphicFrame>
      <p:sp>
        <p:nvSpPr>
          <p:cNvPr id="13341" name="AutoShape 62"/>
          <p:cNvSpPr>
            <a:spLocks noChangeArrowheads="1"/>
          </p:cNvSpPr>
          <p:nvPr/>
        </p:nvSpPr>
        <p:spPr bwMode="auto">
          <a:xfrm>
            <a:off x="7493870" y="2661737"/>
            <a:ext cx="202487" cy="350276"/>
          </a:xfrm>
          <a:prstGeom prst="downArrow">
            <a:avLst>
              <a:gd name="adj1" fmla="val 50000"/>
              <a:gd name="adj2" fmla="val 50006"/>
            </a:avLst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s-ES" altLang="es-E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379077" y="2444880"/>
            <a:ext cx="5257800" cy="36804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08" y="6615536"/>
            <a:ext cx="5092979" cy="18674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00" y="424262"/>
            <a:ext cx="286535" cy="450054"/>
          </a:xfrm>
          <a:prstGeom prst="rect">
            <a:avLst/>
          </a:prstGeom>
        </p:spPr>
      </p:pic>
      <p:sp>
        <p:nvSpPr>
          <p:cNvPr id="14" name="AutoShape 62"/>
          <p:cNvSpPr>
            <a:spLocks noChangeArrowheads="1"/>
          </p:cNvSpPr>
          <p:nvPr/>
        </p:nvSpPr>
        <p:spPr bwMode="auto">
          <a:xfrm>
            <a:off x="7490127" y="4492828"/>
            <a:ext cx="202487" cy="350276"/>
          </a:xfrm>
          <a:prstGeom prst="downArrow">
            <a:avLst>
              <a:gd name="adj1" fmla="val 50000"/>
              <a:gd name="adj2" fmla="val 50006"/>
            </a:avLst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s-ES" altLang="es-ES"/>
          </a:p>
        </p:txBody>
      </p:sp>
      <p:sp>
        <p:nvSpPr>
          <p:cNvPr id="15" name="AutoShape 62"/>
          <p:cNvSpPr>
            <a:spLocks noChangeArrowheads="1"/>
          </p:cNvSpPr>
          <p:nvPr/>
        </p:nvSpPr>
        <p:spPr bwMode="auto">
          <a:xfrm>
            <a:off x="8776652" y="3536200"/>
            <a:ext cx="202487" cy="350276"/>
          </a:xfrm>
          <a:prstGeom prst="downArrow">
            <a:avLst>
              <a:gd name="adj1" fmla="val 50000"/>
              <a:gd name="adj2" fmla="val 50006"/>
            </a:avLst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s-ES" altLang="es-ES"/>
          </a:p>
        </p:txBody>
      </p:sp>
      <p:sp>
        <p:nvSpPr>
          <p:cNvPr id="16" name="AutoShape 62"/>
          <p:cNvSpPr>
            <a:spLocks noChangeArrowheads="1"/>
          </p:cNvSpPr>
          <p:nvPr/>
        </p:nvSpPr>
        <p:spPr bwMode="auto">
          <a:xfrm>
            <a:off x="7515014" y="3536200"/>
            <a:ext cx="202487" cy="350276"/>
          </a:xfrm>
          <a:prstGeom prst="downArrow">
            <a:avLst>
              <a:gd name="adj1" fmla="val 50000"/>
              <a:gd name="adj2" fmla="val 50006"/>
            </a:avLst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s-ES" altLang="es-ES"/>
          </a:p>
        </p:txBody>
      </p:sp>
      <p:sp>
        <p:nvSpPr>
          <p:cNvPr id="17" name="AutoShape 62"/>
          <p:cNvSpPr>
            <a:spLocks noChangeArrowheads="1"/>
          </p:cNvSpPr>
          <p:nvPr/>
        </p:nvSpPr>
        <p:spPr bwMode="auto">
          <a:xfrm>
            <a:off x="8776652" y="2662010"/>
            <a:ext cx="202487" cy="350276"/>
          </a:xfrm>
          <a:prstGeom prst="downArrow">
            <a:avLst>
              <a:gd name="adj1" fmla="val 50000"/>
              <a:gd name="adj2" fmla="val 50006"/>
            </a:avLst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s-ES" altLang="es-ES"/>
          </a:p>
        </p:txBody>
      </p:sp>
      <p:sp>
        <p:nvSpPr>
          <p:cNvPr id="18" name="AutoShape 62"/>
          <p:cNvSpPr>
            <a:spLocks noChangeArrowheads="1"/>
          </p:cNvSpPr>
          <p:nvPr/>
        </p:nvSpPr>
        <p:spPr bwMode="auto">
          <a:xfrm>
            <a:off x="8776652" y="4532411"/>
            <a:ext cx="202487" cy="350276"/>
          </a:xfrm>
          <a:prstGeom prst="downArrow">
            <a:avLst>
              <a:gd name="adj1" fmla="val 50000"/>
              <a:gd name="adj2" fmla="val 50006"/>
            </a:avLst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s-ES" altLang="es-ES"/>
          </a:p>
        </p:txBody>
      </p:sp>
      <p:sp>
        <p:nvSpPr>
          <p:cNvPr id="2" name="Rectángulo 1"/>
          <p:cNvSpPr/>
          <p:nvPr/>
        </p:nvSpPr>
        <p:spPr>
          <a:xfrm>
            <a:off x="509181" y="1564087"/>
            <a:ext cx="3488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309563" algn="l"/>
                <a:tab pos="371475" algn="l"/>
                <a:tab pos="777875" algn="l"/>
                <a:tab pos="1185863" algn="l"/>
                <a:tab pos="1593850" algn="l"/>
                <a:tab pos="2000250" algn="l"/>
                <a:tab pos="2408238" algn="l"/>
                <a:tab pos="2816225" algn="l"/>
                <a:tab pos="3222625" algn="l"/>
                <a:tab pos="3630613" algn="l"/>
                <a:tab pos="4043363" algn="l"/>
                <a:tab pos="4457700" algn="l"/>
                <a:tab pos="4872038" algn="l"/>
                <a:tab pos="5286375" algn="l"/>
                <a:tab pos="5702300" algn="l"/>
                <a:tab pos="6075363" algn="l"/>
                <a:tab pos="6483350" algn="l"/>
                <a:tab pos="6891338" algn="l"/>
                <a:tab pos="7299325" algn="l"/>
                <a:tab pos="7705725" algn="l"/>
                <a:tab pos="8113713" algn="l"/>
                <a:tab pos="8115300" algn="l"/>
                <a:tab pos="8523288" algn="l"/>
                <a:tab pos="8931275" algn="l"/>
                <a:tab pos="9345613" algn="l"/>
                <a:tab pos="9761538" algn="l"/>
                <a:tab pos="9763125" algn="l"/>
                <a:tab pos="9764713" algn="l"/>
                <a:tab pos="9766300" algn="l"/>
                <a:tab pos="9767888" algn="l"/>
              </a:tabLst>
            </a:pPr>
            <a:r>
              <a:rPr lang="es-ES_tradnl" altLang="ca-ES" i="1" dirty="0">
                <a:latin typeface="Calibri" panose="020F0502020204030204" pitchFamily="34" charset="0"/>
              </a:rPr>
              <a:t>“</a:t>
            </a:r>
            <a:r>
              <a:rPr lang="es-ES_tradnl" altLang="ca-ES" i="1" dirty="0">
                <a:latin typeface="Calibri" panose="020F0502020204030204" pitchFamily="34" charset="0"/>
                <a:cs typeface="Arial" panose="020B0604020202020204" pitchFamily="34" charset="0"/>
              </a:rPr>
              <a:t>No es </a:t>
            </a:r>
            <a:r>
              <a:rPr lang="es-ES_tradnl" altLang="ca-ES" i="1" dirty="0" err="1">
                <a:latin typeface="Calibri" panose="020F0502020204030204" pitchFamily="34" charset="0"/>
                <a:cs typeface="Arial" panose="020B0604020202020204" pitchFamily="34" charset="0"/>
              </a:rPr>
              <a:t>neix</a:t>
            </a:r>
            <a:r>
              <a:rPr lang="es-ES_tradnl" altLang="ca-ES" i="1" dirty="0">
                <a:latin typeface="Calibri" panose="020F0502020204030204" pitchFamily="34" charset="0"/>
                <a:cs typeface="Arial" panose="020B0604020202020204" pitchFamily="34" charset="0"/>
              </a:rPr>
              <a:t> dona, </a:t>
            </a:r>
            <a:r>
              <a:rPr lang="es-ES_tradnl" altLang="ca-ES" i="1" dirty="0" err="1">
                <a:latin typeface="Calibri" panose="020F0502020204030204" pitchFamily="34" charset="0"/>
                <a:cs typeface="Arial" panose="020B0604020202020204" pitchFamily="34" charset="0"/>
              </a:rPr>
              <a:t>s'arriba</a:t>
            </a:r>
            <a:r>
              <a:rPr lang="es-ES_tradnl" altLang="ca-ES" i="1" dirty="0">
                <a:latin typeface="Calibri" panose="020F0502020204030204" pitchFamily="34" charset="0"/>
                <a:cs typeface="Arial" panose="020B0604020202020204" pitchFamily="34" charset="0"/>
              </a:rPr>
              <a:t> a ser-</a:t>
            </a:r>
            <a:r>
              <a:rPr lang="es-ES_tradnl" altLang="ca-ES" i="1" dirty="0" err="1">
                <a:latin typeface="Calibri" panose="020F0502020204030204" pitchFamily="34" charset="0"/>
                <a:cs typeface="Arial" panose="020B0604020202020204" pitchFamily="34" charset="0"/>
              </a:rPr>
              <a:t>ho</a:t>
            </a:r>
            <a:r>
              <a:rPr lang="es-ES_tradnl" altLang="ca-ES" i="1" dirty="0">
                <a:latin typeface="Calibri" panose="020F0502020204030204" pitchFamily="34" charset="0"/>
                <a:cs typeface="Arial" panose="020B06040202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60767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03398" y="789301"/>
            <a:ext cx="10815593" cy="3055558"/>
          </a:xfrm>
        </p:spPr>
        <p:txBody>
          <a:bodyPr>
            <a:noAutofit/>
          </a:bodyPr>
          <a:lstStyle/>
          <a:p>
            <a:r>
              <a:rPr lang="es-E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BULLYING SOBRE JOVES </a:t>
            </a:r>
            <a:r>
              <a:rPr lang="es-E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LGTBI</a:t>
            </a:r>
            <a:endParaRPr lang="ca-ES" sz="4400" b="1" dirty="0">
              <a:latin typeface="Calibri" panose="020F0502020204030204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166284" y="1747792"/>
            <a:ext cx="3786389" cy="26504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28" y="5817417"/>
            <a:ext cx="5151549" cy="943169"/>
          </a:xfrm>
          <a:prstGeom prst="rect">
            <a:avLst/>
          </a:prstGeom>
        </p:spPr>
      </p:pic>
      <p:sp>
        <p:nvSpPr>
          <p:cNvPr id="5" name="1 Subtítulo"/>
          <p:cNvSpPr>
            <a:spLocks noGrp="1"/>
          </p:cNvSpPr>
          <p:nvPr>
            <p:ph type="subTitle" idx="1"/>
          </p:nvPr>
        </p:nvSpPr>
        <p:spPr>
          <a:xfrm>
            <a:off x="5141055" y="4806393"/>
            <a:ext cx="6172200" cy="1371600"/>
          </a:xfrm>
        </p:spPr>
        <p:txBody>
          <a:bodyPr/>
          <a:lstStyle/>
          <a:p>
            <a:pPr algn="r" eaLnBrk="1" hangingPunct="1"/>
            <a:r>
              <a:rPr lang="es-ES" altLang="ca-ES" sz="3200" dirty="0" err="1">
                <a:latin typeface="Calibri" panose="020F0502020204030204" pitchFamily="34" charset="0"/>
              </a:rPr>
              <a:t>Prevenció</a:t>
            </a:r>
            <a:r>
              <a:rPr lang="es-ES" altLang="ca-ES" sz="3200" dirty="0">
                <a:latin typeface="Calibri" panose="020F0502020204030204" pitchFamily="34" charset="0"/>
              </a:rPr>
              <a:t>, </a:t>
            </a:r>
            <a:r>
              <a:rPr lang="es-ES" altLang="ca-ES" sz="3200" dirty="0" err="1">
                <a:latin typeface="Calibri" panose="020F0502020204030204" pitchFamily="34" charset="0"/>
              </a:rPr>
              <a:t>detecció</a:t>
            </a:r>
            <a:r>
              <a:rPr lang="es-ES" altLang="ca-ES" sz="3200" dirty="0">
                <a:latin typeface="Calibri" panose="020F0502020204030204" pitchFamily="34" charset="0"/>
              </a:rPr>
              <a:t> i </a:t>
            </a:r>
            <a:r>
              <a:rPr lang="es-ES" altLang="ca-ES" sz="3200" dirty="0" err="1">
                <a:latin typeface="Calibri" panose="020F0502020204030204" pitchFamily="34" charset="0"/>
              </a:rPr>
              <a:t>intervenció</a:t>
            </a:r>
            <a:endParaRPr lang="es-ES" altLang="ca-E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85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3138616" y="140172"/>
            <a:ext cx="8229600" cy="1143001"/>
          </a:xfrm>
        </p:spPr>
        <p:txBody>
          <a:bodyPr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altLang="es-ES" sz="3600" b="1" dirty="0">
                <a:solidFill>
                  <a:srgbClr val="8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QUÈ ÉS EL BULLYING?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667265" y="1283173"/>
            <a:ext cx="10700951" cy="4649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just">
              <a:defRPr/>
            </a:pPr>
            <a:r>
              <a:rPr lang="ca-ES" altLang="es-ES" sz="2400" dirty="0">
                <a:solidFill>
                  <a:schemeClr val="tx1"/>
                </a:solidFill>
                <a:latin typeface="Calibri" panose="020F0502020204030204" pitchFamily="34" charset="0"/>
              </a:rPr>
              <a:t>“Són aquells comportaments violents pels quals un alumne o una alumna queda exposada </a:t>
            </a:r>
            <a:r>
              <a:rPr lang="ca-ES" altLang="es-ES" sz="2400" b="1" u="sng" dirty="0">
                <a:solidFill>
                  <a:schemeClr val="tx1"/>
                </a:solidFill>
                <a:latin typeface="Calibri" panose="020F0502020204030204" pitchFamily="34" charset="0"/>
              </a:rPr>
              <a:t>repetidament</a:t>
            </a:r>
            <a:r>
              <a:rPr lang="ca-ES" altLang="es-ES" sz="2400" dirty="0">
                <a:solidFill>
                  <a:schemeClr val="tx1"/>
                </a:solidFill>
                <a:latin typeface="Calibri" panose="020F0502020204030204" pitchFamily="34" charset="0"/>
              </a:rPr>
              <a:t> a l'exclusió, aïllament, amenaça, robatori, insults i agressions físiques i/o sexuals </a:t>
            </a:r>
            <a:r>
              <a:rPr lang="ca-ES" altLang="es-ES" sz="2400" b="1" u="sng" dirty="0">
                <a:solidFill>
                  <a:schemeClr val="tx1"/>
                </a:solidFill>
                <a:latin typeface="Calibri" panose="020F0502020204030204" pitchFamily="34" charset="0"/>
              </a:rPr>
              <a:t>per part dels seus iguals</a:t>
            </a:r>
            <a:r>
              <a:rPr lang="ca-ES" altLang="es-ES" sz="2400" dirty="0">
                <a:solidFill>
                  <a:schemeClr val="tx1"/>
                </a:solidFill>
                <a:latin typeface="Calibri" panose="020F0502020204030204" pitchFamily="34" charset="0"/>
              </a:rPr>
              <a:t>(...). La víctima serà desqualificada i </a:t>
            </a:r>
            <a:r>
              <a:rPr lang="ca-ES" altLang="es-ES" sz="2400" b="1" u="sng" dirty="0">
                <a:solidFill>
                  <a:schemeClr val="tx1"/>
                </a:solidFill>
                <a:latin typeface="Calibri" panose="020F0502020204030204" pitchFamily="34" charset="0"/>
              </a:rPr>
              <a:t>deshumanitzada</a:t>
            </a:r>
            <a:r>
              <a:rPr lang="ca-ES" altLang="es-ES" sz="2400" dirty="0">
                <a:solidFill>
                  <a:schemeClr val="tx1"/>
                </a:solidFill>
                <a:latin typeface="Calibri" panose="020F0502020204030204" pitchFamily="34" charset="0"/>
              </a:rPr>
              <a:t> i no podrà sortir per si mateixa d'aquesta situació. (...)</a:t>
            </a:r>
          </a:p>
          <a:p>
            <a:pPr algn="just">
              <a:defRPr/>
            </a:pPr>
            <a:endParaRPr lang="ca-ES" altLang="es-ES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>
              <a:defRPr/>
            </a:pPr>
            <a:r>
              <a:rPr lang="ca-ES" altLang="es-ES" sz="2400" dirty="0">
                <a:solidFill>
                  <a:schemeClr val="tx1"/>
                </a:solidFill>
                <a:latin typeface="Calibri" panose="020F0502020204030204" pitchFamily="34" charset="0"/>
              </a:rPr>
              <a:t>L'entorn d'iguals és conscient i testimoni d'aquesta situació i permet que succeeixi d'esquenes a les persones adultes que desconeixen la situació o, que a l'hora, la minimitzen o </a:t>
            </a:r>
            <a:r>
              <a:rPr lang="ca-ES" altLang="es-ES" sz="2400" b="1" u="sng" dirty="0">
                <a:solidFill>
                  <a:schemeClr val="tx1"/>
                </a:solidFill>
                <a:latin typeface="Calibri" panose="020F0502020204030204" pitchFamily="34" charset="0"/>
              </a:rPr>
              <a:t>decideixen ignorar-la</a:t>
            </a:r>
            <a:r>
              <a:rPr lang="ca-ES" altLang="es-ES" sz="2400" dirty="0">
                <a:solidFill>
                  <a:schemeClr val="tx1"/>
                </a:solidFill>
                <a:latin typeface="Calibri" panose="020F0502020204030204" pitchFamily="34" charset="0"/>
              </a:rPr>
              <a:t> i que, per tant, són col·laboradors per omissió de l'assetjament”.</a:t>
            </a:r>
          </a:p>
          <a:p>
            <a:pPr algn="just">
              <a:defRPr/>
            </a:pPr>
            <a:endParaRPr lang="ca-ES" altLang="es-ES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r">
              <a:defRPr/>
            </a:pPr>
            <a:r>
              <a:rPr lang="ca-ES" altLang="es-ES" sz="1600" b="1" dirty="0">
                <a:solidFill>
                  <a:srgbClr val="808000"/>
                </a:solidFill>
                <a:latin typeface="Calibri" panose="020F0502020204030204" pitchFamily="34" charset="0"/>
              </a:rPr>
              <a:t>*Raquel </a:t>
            </a:r>
            <a:r>
              <a:rPr lang="ca-ES" altLang="es-ES" sz="1600" b="1" dirty="0" err="1">
                <a:solidFill>
                  <a:srgbClr val="808000"/>
                </a:solidFill>
                <a:latin typeface="Calibri" panose="020F0502020204030204" pitchFamily="34" charset="0"/>
              </a:rPr>
              <a:t>Platero</a:t>
            </a:r>
            <a:r>
              <a:rPr lang="ca-ES" altLang="es-ES" sz="1600" b="1" dirty="0">
                <a:solidFill>
                  <a:srgbClr val="808000"/>
                </a:solidFill>
                <a:latin typeface="Calibri" panose="020F0502020204030204" pitchFamily="34" charset="0"/>
              </a:rPr>
              <a:t> i Emilio Gómez </a:t>
            </a:r>
          </a:p>
          <a:p>
            <a:pPr algn="r">
              <a:defRPr/>
            </a:pPr>
            <a:r>
              <a:rPr lang="ca-ES" altLang="es-ES" sz="1600" b="1" dirty="0">
                <a:solidFill>
                  <a:srgbClr val="808000"/>
                </a:solidFill>
                <a:latin typeface="Calibri" panose="020F0502020204030204" pitchFamily="34" charset="0"/>
              </a:rPr>
              <a:t>“</a:t>
            </a:r>
            <a:r>
              <a:rPr lang="ca-ES" altLang="es-ES" sz="1600" b="1" dirty="0" err="1">
                <a:solidFill>
                  <a:srgbClr val="808000"/>
                </a:solidFill>
                <a:latin typeface="Calibri" panose="020F0502020204030204" pitchFamily="34" charset="0"/>
              </a:rPr>
              <a:t>Herramientas</a:t>
            </a:r>
            <a:r>
              <a:rPr lang="ca-ES" altLang="es-ES" sz="1600" b="1" dirty="0">
                <a:solidFill>
                  <a:srgbClr val="808000"/>
                </a:solidFill>
                <a:latin typeface="Calibri" panose="020F0502020204030204" pitchFamily="34" charset="0"/>
              </a:rPr>
              <a:t> para </a:t>
            </a:r>
            <a:r>
              <a:rPr lang="ca-ES" altLang="es-ES" sz="1600" b="1" dirty="0" err="1">
                <a:solidFill>
                  <a:srgbClr val="808000"/>
                </a:solidFill>
                <a:latin typeface="Calibri" panose="020F0502020204030204" pitchFamily="34" charset="0"/>
              </a:rPr>
              <a:t>combatir</a:t>
            </a:r>
            <a:r>
              <a:rPr lang="ca-ES" altLang="es-ES" sz="1600" b="1" dirty="0">
                <a:solidFill>
                  <a:srgbClr val="808000"/>
                </a:solidFill>
                <a:latin typeface="Calibri" panose="020F0502020204030204" pitchFamily="34" charset="0"/>
              </a:rPr>
              <a:t> el </a:t>
            </a:r>
            <a:r>
              <a:rPr lang="ca-ES" altLang="es-ES" sz="1600" b="1" dirty="0" err="1">
                <a:solidFill>
                  <a:srgbClr val="808000"/>
                </a:solidFill>
                <a:latin typeface="Calibri" panose="020F0502020204030204" pitchFamily="34" charset="0"/>
              </a:rPr>
              <a:t>bullying</a:t>
            </a:r>
            <a:r>
              <a:rPr lang="ca-ES" altLang="es-ES" sz="1600" b="1" dirty="0">
                <a:solidFill>
                  <a:srgbClr val="808000"/>
                </a:solidFill>
                <a:latin typeface="Calibri" panose="020F0502020204030204" pitchFamily="34" charset="0"/>
              </a:rPr>
              <a:t> </a:t>
            </a:r>
            <a:r>
              <a:rPr lang="ca-ES" altLang="es-ES" sz="1600" b="1" dirty="0" err="1">
                <a:solidFill>
                  <a:srgbClr val="808000"/>
                </a:solidFill>
                <a:latin typeface="Calibri" panose="020F0502020204030204" pitchFamily="34" charset="0"/>
              </a:rPr>
              <a:t>homofóbico</a:t>
            </a:r>
            <a:r>
              <a:rPr lang="ca-ES" altLang="es-ES" sz="1600" b="1" dirty="0">
                <a:solidFill>
                  <a:srgbClr val="808000"/>
                </a:solidFill>
              </a:rPr>
              <a:t>”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166284" y="1747792"/>
            <a:ext cx="3786389" cy="26504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08" y="6615536"/>
            <a:ext cx="5092979" cy="18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519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162086" y="245132"/>
            <a:ext cx="8229600" cy="922338"/>
          </a:xfrm>
        </p:spPr>
        <p:txBody>
          <a:bodyPr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altLang="es-ES" sz="3200" b="1" dirty="0">
                <a:solidFill>
                  <a:srgbClr val="8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BULLYING SOBRE JOVES LGTBI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579524" y="1064570"/>
            <a:ext cx="11055177" cy="3519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ca-ES" altLang="es-E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     Elements específics:</a:t>
            </a:r>
          </a:p>
          <a:p>
            <a:pPr algn="just">
              <a:defRPr/>
            </a:pPr>
            <a:endParaRPr lang="ca-ES" altLang="es-ES" sz="2400" b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 marL="800100" lvl="1" indent="-342900" algn="just">
              <a:lnSpc>
                <a:spcPct val="93000"/>
              </a:lnSpc>
              <a:buFont typeface="Times New Roman" pitchFamily="18" charset="0"/>
              <a:buChar char="•"/>
              <a:defRPr/>
            </a:pPr>
            <a:r>
              <a:rPr lang="ca-ES" altLang="es-ES" sz="2400" dirty="0">
                <a:solidFill>
                  <a:schemeClr val="tx1"/>
                </a:solidFill>
                <a:latin typeface="Calibri" panose="020F0502020204030204" pitchFamily="34" charset="0"/>
              </a:rPr>
              <a:t>La </a:t>
            </a:r>
            <a:r>
              <a:rPr lang="ca-ES" altLang="es-ES" sz="24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invisibilització</a:t>
            </a:r>
            <a:r>
              <a:rPr lang="ca-ES" altLang="es-E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 en el sistema educatiu </a:t>
            </a:r>
            <a:r>
              <a:rPr lang="ca-ES" altLang="es-ES" sz="2400" dirty="0">
                <a:solidFill>
                  <a:schemeClr val="tx1"/>
                </a:solidFill>
                <a:latin typeface="Calibri" panose="020F0502020204030204" pitchFamily="34" charset="0"/>
              </a:rPr>
              <a:t>formal i el context social en general</a:t>
            </a:r>
          </a:p>
          <a:p>
            <a:pPr marL="800100" lvl="1" indent="-342900" algn="just">
              <a:lnSpc>
                <a:spcPct val="93000"/>
              </a:lnSpc>
              <a:buFont typeface="Times New Roman" pitchFamily="18" charset="0"/>
              <a:buChar char="•"/>
              <a:defRPr/>
            </a:pPr>
            <a:r>
              <a:rPr lang="ca-ES" altLang="es-E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Rebuig familiar </a:t>
            </a:r>
            <a:r>
              <a:rPr lang="ca-ES" altLang="es-ES" sz="2400" dirty="0">
                <a:solidFill>
                  <a:schemeClr val="tx1"/>
                </a:solidFill>
                <a:latin typeface="Calibri" panose="020F0502020204030204" pitchFamily="34" charset="0"/>
              </a:rPr>
              <a:t>o falta de suport específic</a:t>
            </a:r>
          </a:p>
          <a:p>
            <a:pPr marL="800100" lvl="1" indent="-342900" algn="just">
              <a:lnSpc>
                <a:spcPct val="93000"/>
              </a:lnSpc>
              <a:buFont typeface="Times New Roman" pitchFamily="18" charset="0"/>
              <a:buChar char="•"/>
              <a:defRPr/>
            </a:pPr>
            <a:r>
              <a:rPr lang="ca-ES" altLang="es-ES" sz="2400" dirty="0">
                <a:solidFill>
                  <a:schemeClr val="tx1"/>
                </a:solidFill>
                <a:latin typeface="Calibri" panose="020F0502020204030204" pitchFamily="34" charset="0"/>
              </a:rPr>
              <a:t>El </a:t>
            </a:r>
            <a:r>
              <a:rPr lang="ca-ES" altLang="es-E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contagi de l'estigma</a:t>
            </a:r>
            <a:r>
              <a:rPr lang="ca-ES" altLang="es-ES" sz="2400" dirty="0">
                <a:solidFill>
                  <a:schemeClr val="tx1"/>
                </a:solidFill>
                <a:latin typeface="Calibri" panose="020F0502020204030204" pitchFamily="34" charset="0"/>
              </a:rPr>
              <a:t> a qui dona suport</a:t>
            </a:r>
          </a:p>
          <a:p>
            <a:pPr marL="800100" lvl="1" indent="-342900" algn="just">
              <a:lnSpc>
                <a:spcPct val="93000"/>
              </a:lnSpc>
              <a:buFont typeface="Times New Roman" pitchFamily="18" charset="0"/>
              <a:buChar char="•"/>
              <a:defRPr/>
            </a:pPr>
            <a:r>
              <a:rPr lang="ca-ES" altLang="es-ES" sz="2400" dirty="0">
                <a:solidFill>
                  <a:schemeClr val="tx1"/>
                </a:solidFill>
                <a:latin typeface="Calibri" panose="020F0502020204030204" pitchFamily="34" charset="0"/>
              </a:rPr>
              <a:t>Assetjament estructural, generalitzat i emparat en la </a:t>
            </a:r>
            <a:r>
              <a:rPr lang="ca-ES" altLang="es-E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discriminació present al món adult</a:t>
            </a:r>
          </a:p>
          <a:p>
            <a:pPr marL="800100" lvl="1" indent="-342900" algn="just">
              <a:lnSpc>
                <a:spcPct val="93000"/>
              </a:lnSpc>
              <a:buFont typeface="Times New Roman" pitchFamily="18" charset="0"/>
              <a:buChar char="•"/>
              <a:defRPr/>
            </a:pPr>
            <a:r>
              <a:rPr lang="ca-ES" altLang="es-ES" sz="2400" dirty="0">
                <a:solidFill>
                  <a:schemeClr val="tx1"/>
                </a:solidFill>
                <a:latin typeface="Calibri" panose="020F0502020204030204" pitchFamily="34" charset="0"/>
              </a:rPr>
              <a:t>Víctimes: </a:t>
            </a:r>
            <a:r>
              <a:rPr lang="ca-ES" altLang="es-ES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Invisibilitzades</a:t>
            </a:r>
            <a:r>
              <a:rPr lang="ca-ES" altLang="es-ES" sz="2400" dirty="0">
                <a:solidFill>
                  <a:schemeClr val="tx1"/>
                </a:solidFill>
                <a:latin typeface="Calibri" panose="020F0502020204030204" pitchFamily="34" charset="0"/>
              </a:rPr>
              <a:t> i necessitades d'aquesta invisibilitat</a:t>
            </a:r>
          </a:p>
          <a:p>
            <a:pPr marL="800100" lvl="1" indent="-342900" algn="just">
              <a:lnSpc>
                <a:spcPct val="93000"/>
              </a:lnSpc>
              <a:buFont typeface="Times New Roman" pitchFamily="18" charset="0"/>
              <a:buChar char="•"/>
              <a:defRPr/>
            </a:pPr>
            <a:r>
              <a:rPr lang="ca-ES" altLang="es-ES" sz="2400" dirty="0">
                <a:solidFill>
                  <a:schemeClr val="tx1"/>
                </a:solidFill>
                <a:latin typeface="Calibri" panose="020F0502020204030204" pitchFamily="34" charset="0"/>
              </a:rPr>
              <a:t>La normalització de la </a:t>
            </a:r>
            <a:r>
              <a:rPr lang="ca-ES" altLang="es-ES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LGTBIfòbia</a:t>
            </a:r>
            <a:r>
              <a:rPr lang="ca-ES" altLang="es-ES" sz="2400" dirty="0">
                <a:solidFill>
                  <a:schemeClr val="tx1"/>
                </a:solidFill>
                <a:latin typeface="Calibri" panose="020F0502020204030204" pitchFamily="34" charset="0"/>
              </a:rPr>
              <a:t> provoca una </a:t>
            </a:r>
            <a:r>
              <a:rPr lang="ca-ES" altLang="es-E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interiorització negativa </a:t>
            </a:r>
            <a:r>
              <a:rPr lang="ca-ES" altLang="es-ES" sz="2400" dirty="0">
                <a:solidFill>
                  <a:schemeClr val="tx1"/>
                </a:solidFill>
                <a:latin typeface="Calibri" panose="020F0502020204030204" pitchFamily="34" charset="0"/>
              </a:rPr>
              <a:t>de l'autoconcepte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166284" y="1747792"/>
            <a:ext cx="3786389" cy="26504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08" y="6615536"/>
            <a:ext cx="5092979" cy="18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557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694160" y="162390"/>
            <a:ext cx="8229600" cy="1143000"/>
          </a:xfrm>
        </p:spPr>
        <p:txBody>
          <a:bodyPr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altLang="es-ES" sz="3200" b="1" dirty="0">
                <a:solidFill>
                  <a:srgbClr val="8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QUI SÓN LES VÍCTIMES?</a:t>
            </a:r>
          </a:p>
        </p:txBody>
      </p:sp>
      <p:sp>
        <p:nvSpPr>
          <p:cNvPr id="52227" name="Text Box 8"/>
          <p:cNvSpPr txBox="1">
            <a:spLocks noChangeArrowheads="1"/>
          </p:cNvSpPr>
          <p:nvPr/>
        </p:nvSpPr>
        <p:spPr bwMode="auto">
          <a:xfrm>
            <a:off x="823782" y="2080699"/>
            <a:ext cx="10742141" cy="2464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800100" indent="-34290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593725" indent="-182563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776288" indent="-182563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958850" indent="-182563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1416050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1873250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2330450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2787650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lvl="1" algn="just" eaLnBrk="1" hangingPunct="1">
              <a:spcBef>
                <a:spcPct val="0"/>
              </a:spcBef>
              <a:buClr>
                <a:srgbClr val="000000"/>
              </a:buClr>
              <a:buSzTx/>
              <a:buFont typeface="Arial" panose="020B0604020202020204" pitchFamily="34" charset="0"/>
              <a:buChar char="•"/>
            </a:pPr>
            <a:r>
              <a:rPr lang="ca-ES" altLang="es-ES" sz="2200" dirty="0">
                <a:latin typeface="Calibri" panose="020F0502020204030204" pitchFamily="34" charset="0"/>
              </a:rPr>
              <a:t>Estudiants lesbianes, gais, bisexuals, </a:t>
            </a:r>
            <a:r>
              <a:rPr lang="ca-ES" altLang="es-ES" sz="2200" dirty="0" err="1">
                <a:latin typeface="Calibri" panose="020F0502020204030204" pitchFamily="34" charset="0"/>
              </a:rPr>
              <a:t>intersexuals</a:t>
            </a:r>
            <a:r>
              <a:rPr lang="ca-ES" altLang="es-ES" sz="2200" dirty="0">
                <a:latin typeface="Calibri" panose="020F0502020204030204" pitchFamily="34" charset="0"/>
              </a:rPr>
              <a:t>, transsexuals o </a:t>
            </a:r>
            <a:r>
              <a:rPr lang="ca-ES" altLang="es-ES" sz="2200" dirty="0" err="1">
                <a:latin typeface="Calibri" panose="020F0502020204030204" pitchFamily="34" charset="0"/>
              </a:rPr>
              <a:t>transgènere</a:t>
            </a:r>
            <a:endParaRPr lang="ca-ES" altLang="es-ES" sz="2200" dirty="0">
              <a:latin typeface="Calibri" panose="020F0502020204030204" pitchFamily="34" charset="0"/>
            </a:endParaRPr>
          </a:p>
          <a:p>
            <a:pPr lvl="1" algn="just" eaLnBrk="1" hangingPunct="1">
              <a:spcBef>
                <a:spcPct val="0"/>
              </a:spcBef>
              <a:buClr>
                <a:srgbClr val="000000"/>
              </a:buClr>
              <a:buSzTx/>
              <a:buFont typeface="Arial" panose="020B0604020202020204" pitchFamily="34" charset="0"/>
              <a:buChar char="•"/>
            </a:pPr>
            <a:endParaRPr lang="ca-ES" altLang="es-ES" sz="2200" dirty="0">
              <a:latin typeface="Calibri" panose="020F0502020204030204" pitchFamily="34" charset="0"/>
            </a:endParaRPr>
          </a:p>
          <a:p>
            <a:pPr lvl="1" algn="just" eaLnBrk="1" hangingPunct="1">
              <a:spcBef>
                <a:spcPct val="0"/>
              </a:spcBef>
              <a:buClr>
                <a:srgbClr val="000000"/>
              </a:buClr>
              <a:buSzTx/>
              <a:buFont typeface="Arial" panose="020B0604020202020204" pitchFamily="34" charset="0"/>
              <a:buChar char="•"/>
            </a:pPr>
            <a:r>
              <a:rPr lang="ca-ES" altLang="es-ES" sz="2200" dirty="0">
                <a:latin typeface="Calibri" panose="020F0502020204030204" pitchFamily="34" charset="0"/>
              </a:rPr>
              <a:t>Filles i fills de famílies homoparentals</a:t>
            </a:r>
          </a:p>
          <a:p>
            <a:pPr lvl="1" algn="just" eaLnBrk="1" hangingPunct="1">
              <a:spcBef>
                <a:spcPct val="0"/>
              </a:spcBef>
              <a:buClr>
                <a:srgbClr val="000000"/>
              </a:buClr>
              <a:buSzTx/>
              <a:buFont typeface="Arial" panose="020B0604020202020204" pitchFamily="34" charset="0"/>
              <a:buChar char="•"/>
            </a:pPr>
            <a:endParaRPr lang="ca-ES" altLang="es-ES" sz="2200" dirty="0">
              <a:latin typeface="Calibri" panose="020F0502020204030204" pitchFamily="34" charset="0"/>
            </a:endParaRPr>
          </a:p>
          <a:p>
            <a:pPr lvl="1" algn="just" eaLnBrk="1" hangingPunct="1">
              <a:spcBef>
                <a:spcPct val="0"/>
              </a:spcBef>
              <a:buClr>
                <a:srgbClr val="000000"/>
              </a:buClr>
              <a:buSzTx/>
              <a:buFont typeface="Arial" panose="020B0604020202020204" pitchFamily="34" charset="0"/>
              <a:buChar char="•"/>
            </a:pPr>
            <a:r>
              <a:rPr lang="ca-ES" altLang="es-ES" sz="2200" dirty="0">
                <a:latin typeface="Calibri" panose="020F0502020204030204" pitchFamily="34" charset="0"/>
              </a:rPr>
              <a:t>Professorat LGTBI</a:t>
            </a:r>
          </a:p>
          <a:p>
            <a:pPr lvl="1" algn="just" eaLnBrk="1" hangingPunct="1">
              <a:spcBef>
                <a:spcPct val="0"/>
              </a:spcBef>
              <a:buClr>
                <a:srgbClr val="000000"/>
              </a:buClr>
              <a:buSzTx/>
              <a:buFont typeface="Arial" panose="020B0604020202020204" pitchFamily="34" charset="0"/>
              <a:buChar char="•"/>
            </a:pPr>
            <a:endParaRPr lang="ca-ES" altLang="es-ES" sz="2200" dirty="0">
              <a:latin typeface="Calibri" panose="020F0502020204030204" pitchFamily="34" charset="0"/>
            </a:endParaRPr>
          </a:p>
          <a:p>
            <a:pPr lvl="1" algn="just" eaLnBrk="1" hangingPunct="1">
              <a:spcBef>
                <a:spcPct val="0"/>
              </a:spcBef>
              <a:buClr>
                <a:srgbClr val="000000"/>
              </a:buClr>
              <a:buSzTx/>
              <a:buFont typeface="Arial" panose="020B0604020202020204" pitchFamily="34" charset="0"/>
              <a:buChar char="•"/>
            </a:pPr>
            <a:r>
              <a:rPr lang="ca-ES" altLang="es-ES" sz="2200" dirty="0">
                <a:latin typeface="Calibri" panose="020F0502020204030204" pitchFamily="34" charset="0"/>
              </a:rPr>
              <a:t>Qualsevol estudiant que mostri una expressió de gènere no normativa</a:t>
            </a:r>
            <a:endParaRPr lang="ca-ES" altLang="es-ES" sz="2200" dirty="0">
              <a:latin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166284" y="1747792"/>
            <a:ext cx="3786389" cy="26504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08" y="6615536"/>
            <a:ext cx="5092979" cy="18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8512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311611" y="476851"/>
            <a:ext cx="8229600" cy="777875"/>
          </a:xfrm>
        </p:spPr>
        <p:txBody>
          <a:bodyPr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altLang="es-ES" sz="3200" b="1" dirty="0">
                <a:solidFill>
                  <a:srgbClr val="8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EL SILENCI</a:t>
            </a: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837127" y="1376835"/>
            <a:ext cx="10704084" cy="5722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ca-ES" altLang="es-ES" sz="2200" dirty="0">
                <a:latin typeface="Calibri" panose="020F0502020204030204" pitchFamily="34" charset="0"/>
              </a:rPr>
              <a:t>Segons l'estudi* promogut per l'Institut Català d'Estudis de la Violència en 2009 mostra que</a:t>
            </a:r>
            <a:r>
              <a:rPr lang="ca-ES" altLang="es-ES" sz="2200" dirty="0" smtClean="0">
                <a:latin typeface="Calibri" panose="020F0502020204030204" pitchFamily="34" charset="0"/>
              </a:rPr>
              <a:t>:</a:t>
            </a:r>
          </a:p>
          <a:p>
            <a:pPr algn="just">
              <a:defRPr/>
            </a:pPr>
            <a:endParaRPr lang="ca-ES" altLang="es-ES" sz="2200" dirty="0">
              <a:latin typeface="Calibri" panose="020F0502020204030204" pitchFamily="34" charset="0"/>
            </a:endParaRPr>
          </a:p>
          <a:p>
            <a:pPr marL="800100" lvl="1" indent="-342900" algn="just">
              <a:buClr>
                <a:srgbClr val="808000"/>
              </a:buClr>
              <a:buFont typeface="Wingdings" panose="05000000000000000000" pitchFamily="2" charset="2"/>
              <a:buChar char="§"/>
              <a:defRPr/>
            </a:pPr>
            <a:r>
              <a:rPr lang="ca-ES" altLang="es-ES" sz="2200" dirty="0">
                <a:latin typeface="Calibri" panose="020F0502020204030204" pitchFamily="34" charset="0"/>
              </a:rPr>
              <a:t> 34’3% dels escolars homosexuals que va patir assetjament </a:t>
            </a:r>
            <a:r>
              <a:rPr lang="ca-ES" altLang="es-ES" sz="2200" b="1" u="sng" dirty="0">
                <a:latin typeface="Calibri" panose="020F0502020204030204" pitchFamily="34" charset="0"/>
              </a:rPr>
              <a:t>no ho va explicar a ningú. </a:t>
            </a:r>
          </a:p>
          <a:p>
            <a:pPr marL="800100" lvl="1" indent="-342900" algn="just">
              <a:buClr>
                <a:srgbClr val="808000"/>
              </a:buClr>
              <a:buFont typeface="Wingdings" panose="05000000000000000000" pitchFamily="2" charset="2"/>
              <a:buChar char="§"/>
              <a:defRPr/>
            </a:pPr>
            <a:endParaRPr lang="ca-ES" altLang="es-ES" sz="2200" u="sng" dirty="0">
              <a:latin typeface="Calibri" panose="020F0502020204030204" pitchFamily="34" charset="0"/>
            </a:endParaRPr>
          </a:p>
          <a:p>
            <a:pPr marL="800100" lvl="1" indent="-342900" algn="just">
              <a:buClr>
                <a:srgbClr val="808000"/>
              </a:buClr>
              <a:buFont typeface="Wingdings" panose="05000000000000000000" pitchFamily="2" charset="2"/>
              <a:buChar char="§"/>
              <a:defRPr/>
            </a:pPr>
            <a:r>
              <a:rPr lang="ca-ES" altLang="es-ES" sz="2200" dirty="0">
                <a:latin typeface="Calibri" panose="020F0502020204030204" pitchFamily="34" charset="0"/>
              </a:rPr>
              <a:t>Dels que si ho van explicar: </a:t>
            </a:r>
            <a:endParaRPr lang="ca-ES" altLang="es-ES" sz="2200" dirty="0" smtClean="0">
              <a:latin typeface="Calibri" panose="020F0502020204030204" pitchFamily="34" charset="0"/>
            </a:endParaRPr>
          </a:p>
          <a:p>
            <a:pPr marL="800100" lvl="1" indent="-342900" algn="just">
              <a:buClr>
                <a:srgbClr val="808000"/>
              </a:buClr>
              <a:buFont typeface="Wingdings" panose="05000000000000000000" pitchFamily="2" charset="2"/>
              <a:buChar char="§"/>
              <a:defRPr/>
            </a:pPr>
            <a:endParaRPr lang="ca-ES" altLang="es-ES" sz="2200" dirty="0" smtClean="0">
              <a:latin typeface="Calibri" panose="020F0502020204030204" pitchFamily="34" charset="0"/>
            </a:endParaRPr>
          </a:p>
          <a:p>
            <a:pPr marL="1714500" lvl="3" indent="-342900" algn="just">
              <a:buClr>
                <a:srgbClr val="808000"/>
              </a:buClr>
              <a:buFont typeface="Arial" panose="020B0604020202020204" pitchFamily="34" charset="0"/>
              <a:buChar char="•"/>
              <a:defRPr/>
            </a:pPr>
            <a:r>
              <a:rPr lang="ca-ES" altLang="es-ES" sz="2200" dirty="0" smtClean="0">
                <a:latin typeface="Calibri" panose="020F0502020204030204" pitchFamily="34" charset="0"/>
              </a:rPr>
              <a:t>20</a:t>
            </a:r>
            <a:r>
              <a:rPr lang="ca-ES" altLang="es-ES" sz="2200" dirty="0">
                <a:latin typeface="Calibri" panose="020F0502020204030204" pitchFamily="34" charset="0"/>
              </a:rPr>
              <a:t>% va recórrer a </a:t>
            </a:r>
            <a:r>
              <a:rPr lang="ca-ES" altLang="es-ES" sz="2200" dirty="0" smtClean="0">
                <a:latin typeface="Calibri" panose="020F0502020204030204" pitchFamily="34" charset="0"/>
              </a:rPr>
              <a:t>amigues</a:t>
            </a:r>
          </a:p>
          <a:p>
            <a:pPr marL="1714500" lvl="3" indent="-342900" algn="just">
              <a:buClr>
                <a:srgbClr val="808000"/>
              </a:buClr>
              <a:buFont typeface="Arial" panose="020B0604020202020204" pitchFamily="34" charset="0"/>
              <a:buChar char="•"/>
              <a:defRPr/>
            </a:pPr>
            <a:r>
              <a:rPr lang="ca-ES" altLang="es-ES" sz="2200" dirty="0" smtClean="0">
                <a:latin typeface="Calibri" panose="020F0502020204030204" pitchFamily="34" charset="0"/>
              </a:rPr>
              <a:t>17’4</a:t>
            </a:r>
            <a:r>
              <a:rPr lang="ca-ES" altLang="es-ES" sz="2200" dirty="0">
                <a:latin typeface="Calibri" panose="020F0502020204030204" pitchFamily="34" charset="0"/>
              </a:rPr>
              <a:t>% a </a:t>
            </a:r>
            <a:r>
              <a:rPr lang="ca-ES" altLang="es-ES" sz="2200" dirty="0" smtClean="0">
                <a:latin typeface="Calibri" panose="020F0502020204030204" pitchFamily="34" charset="0"/>
              </a:rPr>
              <a:t>amics</a:t>
            </a:r>
          </a:p>
          <a:p>
            <a:pPr marL="1714500" lvl="3" indent="-342900" algn="just">
              <a:buClr>
                <a:srgbClr val="808000"/>
              </a:buClr>
              <a:buFont typeface="Arial" panose="020B0604020202020204" pitchFamily="34" charset="0"/>
              <a:buChar char="•"/>
              <a:defRPr/>
            </a:pPr>
            <a:r>
              <a:rPr lang="ca-ES" altLang="es-ES" sz="2200" dirty="0" smtClean="0">
                <a:latin typeface="Calibri" panose="020F0502020204030204" pitchFamily="34" charset="0"/>
              </a:rPr>
              <a:t>11’4</a:t>
            </a:r>
            <a:r>
              <a:rPr lang="ca-ES" altLang="es-ES" sz="2200" dirty="0">
                <a:latin typeface="Calibri" panose="020F0502020204030204" pitchFamily="34" charset="0"/>
              </a:rPr>
              <a:t>% a la </a:t>
            </a:r>
            <a:r>
              <a:rPr lang="ca-ES" altLang="es-ES" sz="2200" dirty="0" smtClean="0">
                <a:latin typeface="Calibri" panose="020F0502020204030204" pitchFamily="34" charset="0"/>
              </a:rPr>
              <a:t>família</a:t>
            </a:r>
          </a:p>
          <a:p>
            <a:pPr marL="1714500" lvl="3" indent="-342900" algn="just">
              <a:buClr>
                <a:srgbClr val="808000"/>
              </a:buClr>
              <a:buFont typeface="Arial" panose="020B0604020202020204" pitchFamily="34" charset="0"/>
              <a:buChar char="•"/>
              <a:defRPr/>
            </a:pPr>
            <a:r>
              <a:rPr lang="ca-ES" altLang="es-ES" sz="2200" dirty="0" smtClean="0">
                <a:latin typeface="Calibri" panose="020F0502020204030204" pitchFamily="34" charset="0"/>
              </a:rPr>
              <a:t>11’4</a:t>
            </a:r>
            <a:r>
              <a:rPr lang="ca-ES" altLang="es-ES" sz="2200" dirty="0">
                <a:latin typeface="Calibri" panose="020F0502020204030204" pitchFamily="34" charset="0"/>
              </a:rPr>
              <a:t>% al </a:t>
            </a:r>
            <a:r>
              <a:rPr lang="ca-ES" altLang="es-ES" sz="2200" dirty="0" smtClean="0">
                <a:latin typeface="Calibri" panose="020F0502020204030204" pitchFamily="34" charset="0"/>
              </a:rPr>
              <a:t>professorat</a:t>
            </a:r>
          </a:p>
          <a:p>
            <a:pPr marL="1714500" lvl="3" indent="-342900" algn="just">
              <a:buClr>
                <a:srgbClr val="808000"/>
              </a:buClr>
              <a:buFont typeface="Arial" panose="020B0604020202020204" pitchFamily="34" charset="0"/>
              <a:buChar char="•"/>
              <a:defRPr/>
            </a:pPr>
            <a:r>
              <a:rPr lang="ca-ES" altLang="es-ES" sz="2200" dirty="0" smtClean="0">
                <a:latin typeface="Calibri" panose="020F0502020204030204" pitchFamily="34" charset="0"/>
              </a:rPr>
              <a:t>2’8% </a:t>
            </a:r>
            <a:r>
              <a:rPr lang="ca-ES" altLang="es-ES" sz="2200" dirty="0">
                <a:latin typeface="Calibri" panose="020F0502020204030204" pitchFamily="34" charset="0"/>
              </a:rPr>
              <a:t>a companys de </a:t>
            </a:r>
            <a:r>
              <a:rPr lang="ca-ES" altLang="es-ES" sz="2200" dirty="0" smtClean="0">
                <a:latin typeface="Calibri" panose="020F0502020204030204" pitchFamily="34" charset="0"/>
              </a:rPr>
              <a:t>classe</a:t>
            </a:r>
          </a:p>
          <a:p>
            <a:pPr marL="1714500" lvl="3" indent="-342900" algn="just">
              <a:buClr>
                <a:srgbClr val="808000"/>
              </a:buClr>
              <a:buFont typeface="Arial" panose="020B0604020202020204" pitchFamily="34" charset="0"/>
              <a:buChar char="•"/>
              <a:defRPr/>
            </a:pPr>
            <a:r>
              <a:rPr lang="ca-ES" altLang="es-ES" sz="2200" b="1" dirty="0" smtClean="0">
                <a:latin typeface="Calibri" panose="020F0502020204030204" pitchFamily="34" charset="0"/>
              </a:rPr>
              <a:t>2’8% al tutor/a </a:t>
            </a:r>
          </a:p>
          <a:p>
            <a:pPr marL="1257300" lvl="2" indent="-342900" algn="just">
              <a:buClr>
                <a:srgbClr val="808000"/>
              </a:buClr>
              <a:buFont typeface="Arial" panose="020B0604020202020204" pitchFamily="34" charset="0"/>
              <a:buChar char="•"/>
              <a:defRPr/>
            </a:pPr>
            <a:endParaRPr lang="ca-ES" altLang="es-ES" sz="2300" dirty="0">
              <a:latin typeface="Calibri" panose="020F0502020204030204" pitchFamily="34" charset="0"/>
            </a:endParaRPr>
          </a:p>
          <a:p>
            <a:pPr algn="r">
              <a:defRPr/>
            </a:pPr>
            <a:r>
              <a:rPr lang="ca-ES" altLang="es-ES" sz="1600" i="1" dirty="0">
                <a:latin typeface="Calibri" panose="020F0502020204030204" pitchFamily="34" charset="0"/>
              </a:rPr>
              <a:t>“Experiències escolars a Catalunya d’adolescents Lesbianes, Gais, Bisexuals i Transsexuals i d’adolescents fill i filles de Famílies Lesbianes, Gais, </a:t>
            </a:r>
          </a:p>
          <a:p>
            <a:pPr algn="r">
              <a:defRPr/>
            </a:pPr>
            <a:r>
              <a:rPr lang="ca-ES" altLang="es-ES" sz="1600" i="1" dirty="0">
                <a:latin typeface="Calibri" panose="020F0502020204030204" pitchFamily="34" charset="0"/>
              </a:rPr>
              <a:t>Bisexuals i Transsexuals)</a:t>
            </a:r>
          </a:p>
          <a:p>
            <a:pPr>
              <a:defRPr/>
            </a:pPr>
            <a:endParaRPr lang="ca-ES" altLang="es-ES" sz="16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lnSpc>
                <a:spcPct val="93000"/>
              </a:lnSpc>
              <a:spcAft>
                <a:spcPts val="1425"/>
              </a:spcAft>
              <a:buClr>
                <a:srgbClr val="FF6633"/>
              </a:buClr>
              <a:buSzPct val="45000"/>
              <a:buFont typeface="Wingdings" pitchFamily="2" charset="2"/>
              <a:buChar char=""/>
              <a:defRPr/>
            </a:pPr>
            <a:endParaRPr lang="es-ES" altLang="es-ES" sz="16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166284" y="1747792"/>
            <a:ext cx="3786389" cy="26504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08" y="6615536"/>
            <a:ext cx="5092979" cy="18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8318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138488" y="629338"/>
            <a:ext cx="8229600" cy="777875"/>
          </a:xfrm>
        </p:spPr>
        <p:txBody>
          <a:bodyPr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altLang="es-ES" sz="3200" b="1" dirty="0" smtClean="0">
                <a:solidFill>
                  <a:srgbClr val="8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PROFESSORAT</a:t>
            </a:r>
            <a:endParaRPr lang="es-ES" altLang="es-ES" sz="3200" b="1" dirty="0">
              <a:solidFill>
                <a:srgbClr val="8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782466" y="1670352"/>
            <a:ext cx="10503244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ca-ES" altLang="es-ES" sz="2000" dirty="0">
                <a:latin typeface="Calibri" panose="020F0502020204030204" pitchFamily="34" charset="0"/>
              </a:rPr>
              <a:t>Segons l'estudi de </a:t>
            </a:r>
            <a:r>
              <a:rPr lang="ca-ES" altLang="es-E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COGAM*</a:t>
            </a:r>
            <a:r>
              <a:rPr lang="ca-ES" altLang="es-ES" sz="2000" dirty="0">
                <a:latin typeface="Calibri" panose="020F0502020204030204" pitchFamily="34" charset="0"/>
              </a:rPr>
              <a:t> el </a:t>
            </a:r>
            <a:r>
              <a:rPr lang="ca-ES" altLang="es-E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41,8%</a:t>
            </a:r>
            <a:r>
              <a:rPr lang="ca-ES" altLang="es-ES" sz="2000" dirty="0">
                <a:latin typeface="Calibri" panose="020F0502020204030204" pitchFamily="34" charset="0"/>
              </a:rPr>
              <a:t> de l'alumnat sent que el </a:t>
            </a:r>
            <a:r>
              <a:rPr lang="ca-ES" altLang="es-ES" sz="2000" u="sng" dirty="0">
                <a:latin typeface="Calibri" panose="020F0502020204030204" pitchFamily="34" charset="0"/>
              </a:rPr>
              <a:t>professorat fa poc o gens</a:t>
            </a:r>
            <a:r>
              <a:rPr lang="ca-ES" altLang="es-ES" sz="2000" dirty="0">
                <a:latin typeface="Calibri" panose="020F0502020204030204" pitchFamily="34" charset="0"/>
              </a:rPr>
              <a:t> davant els insults a els qui són o semblen LGTB. </a:t>
            </a:r>
            <a:endParaRPr lang="ca-ES" altLang="es-ES" sz="2000" dirty="0" smtClean="0">
              <a:latin typeface="Calibri" panose="020F0502020204030204" pitchFamily="34" charset="0"/>
            </a:endParaRPr>
          </a:p>
          <a:p>
            <a:pPr algn="just">
              <a:defRPr/>
            </a:pPr>
            <a:endParaRPr lang="ca-ES" altLang="es-ES" sz="2000" dirty="0">
              <a:latin typeface="Calibri" panose="020F0502020204030204" pitchFamily="34" charset="0"/>
            </a:endParaRPr>
          </a:p>
          <a:p>
            <a:pPr algn="just">
              <a:defRPr/>
            </a:pPr>
            <a:r>
              <a:rPr lang="ca-ES" altLang="es-ES" sz="2000" dirty="0" smtClean="0">
                <a:latin typeface="Calibri" panose="020F0502020204030204" pitchFamily="34" charset="0"/>
              </a:rPr>
              <a:t>Algunes </a:t>
            </a:r>
            <a:r>
              <a:rPr lang="ca-ES" altLang="es-ES" sz="2000" dirty="0">
                <a:latin typeface="Calibri" panose="020F0502020204030204" pitchFamily="34" charset="0"/>
              </a:rPr>
              <a:t>històries de l'Informe de la </a:t>
            </a:r>
            <a:r>
              <a:rPr lang="ca-ES" altLang="es-ES" sz="2000" dirty="0" smtClean="0">
                <a:latin typeface="Calibri" panose="020F0502020204030204" pitchFamily="34" charset="0"/>
              </a:rPr>
              <a:t>FELGTB:</a:t>
            </a:r>
            <a:endParaRPr lang="ca-ES" altLang="es-ES" sz="2000" dirty="0">
              <a:latin typeface="Calibri" panose="020F0502020204030204" pitchFamily="34" charset="0"/>
            </a:endParaRPr>
          </a:p>
          <a:p>
            <a:pPr marL="342900" indent="-342900" algn="just">
              <a:buClr>
                <a:srgbClr val="808000"/>
              </a:buClr>
              <a:buFont typeface="Arial" panose="020B0604020202020204" pitchFamily="34" charset="0"/>
              <a:buChar char="•"/>
              <a:defRPr/>
            </a:pPr>
            <a:endParaRPr lang="ca-ES" altLang="es-ES" sz="2000" dirty="0">
              <a:latin typeface="Calibri" panose="020F0502020204030204" pitchFamily="34" charset="0"/>
            </a:endParaRPr>
          </a:p>
          <a:p>
            <a:pPr marL="800100" lvl="1" indent="-342900" algn="just">
              <a:buClr>
                <a:srgbClr val="808000"/>
              </a:buClr>
              <a:buFont typeface="Arial" panose="020B0604020202020204" pitchFamily="34" charset="0"/>
              <a:buChar char="•"/>
              <a:defRPr/>
            </a:pPr>
            <a:r>
              <a:rPr lang="ca-ES" altLang="es-ES" sz="2000" dirty="0">
                <a:latin typeface="Calibri" panose="020F0502020204030204" pitchFamily="34" charset="0"/>
              </a:rPr>
              <a:t>“El professorat gairebé sempre es mantenia al marge, i quan intervenia et feien a tu sentir-te culpable de no saber integrar-te en la comunitat educativa”.</a:t>
            </a:r>
          </a:p>
          <a:p>
            <a:pPr marL="800100" lvl="1" indent="-342900" algn="just">
              <a:buClr>
                <a:srgbClr val="808000"/>
              </a:buClr>
              <a:buFont typeface="Arial" panose="020B0604020202020204" pitchFamily="34" charset="0"/>
              <a:buChar char="•"/>
              <a:defRPr/>
            </a:pPr>
            <a:r>
              <a:rPr lang="ca-ES" altLang="es-ES" sz="2000" dirty="0">
                <a:latin typeface="Calibri" panose="020F0502020204030204" pitchFamily="34" charset="0"/>
              </a:rPr>
              <a:t>“M'insultaven i els professors passaven de llarg”.</a:t>
            </a:r>
          </a:p>
          <a:p>
            <a:pPr marL="800100" lvl="1" indent="-342900" algn="just">
              <a:buClr>
                <a:srgbClr val="808000"/>
              </a:buClr>
              <a:buFont typeface="Arial" panose="020B0604020202020204" pitchFamily="34" charset="0"/>
              <a:buChar char="•"/>
              <a:defRPr/>
            </a:pPr>
            <a:r>
              <a:rPr lang="ca-ES" altLang="es-ES" sz="2000" dirty="0">
                <a:latin typeface="Calibri" panose="020F0502020204030204" pitchFamily="34" charset="0"/>
              </a:rPr>
              <a:t>“Li vaig voler explicar al meu professor de filosofia. Li vaig dir que era transsexual i que no em tractés de senyoreta perquè no m'agradava i no ho fes més. S'ho va prendre a broma</a:t>
            </a:r>
            <a:r>
              <a:rPr lang="ca-ES" altLang="es-ES" sz="2000" dirty="0" smtClean="0">
                <a:latin typeface="Calibri" panose="020F0502020204030204" pitchFamily="34" charset="0"/>
              </a:rPr>
              <a:t>”</a:t>
            </a:r>
          </a:p>
          <a:p>
            <a:pPr lvl="1" algn="just">
              <a:buFont typeface="Times New Roman" panose="02020603050405020304" pitchFamily="18" charset="0"/>
              <a:buChar char="•"/>
              <a:defRPr/>
            </a:pPr>
            <a:endParaRPr lang="ca-ES" altLang="es-ES" sz="2000" dirty="0">
              <a:latin typeface="Calibri" panose="020F0502020204030204" pitchFamily="34" charset="0"/>
            </a:endParaRPr>
          </a:p>
          <a:p>
            <a:pPr lvl="1" algn="just">
              <a:buFont typeface="Times New Roman" panose="02020603050405020304" pitchFamily="18" charset="0"/>
              <a:buChar char="•"/>
              <a:defRPr/>
            </a:pPr>
            <a:endParaRPr lang="ca-ES" altLang="es-ES" sz="2000" dirty="0">
              <a:latin typeface="Calibri" panose="020F0502020204030204" pitchFamily="34" charset="0"/>
            </a:endParaRPr>
          </a:p>
          <a:p>
            <a:pPr lvl="1" algn="just">
              <a:buFont typeface="Times New Roman" panose="02020603050405020304" pitchFamily="18" charset="0"/>
              <a:buChar char="•"/>
              <a:defRPr/>
            </a:pPr>
            <a:endParaRPr lang="ca-ES" altLang="es-ES" sz="2000" b="1" dirty="0">
              <a:latin typeface="Calibri" panose="020F0502020204030204" pitchFamily="34" charset="0"/>
            </a:endParaRPr>
          </a:p>
          <a:p>
            <a:pPr algn="r">
              <a:defRPr/>
            </a:pPr>
            <a:r>
              <a:rPr lang="ca-ES" altLang="es-ES" sz="1600" b="1" i="1" dirty="0">
                <a:latin typeface="Calibri" panose="020F0502020204030204" pitchFamily="34" charset="0"/>
              </a:rPr>
              <a:t>*Realitzat amb 5.272 alumnes de Secundària dins del programa </a:t>
            </a:r>
          </a:p>
          <a:p>
            <a:pPr algn="r">
              <a:defRPr/>
            </a:pPr>
            <a:r>
              <a:rPr lang="ca-ES" altLang="es-ES" sz="1600" b="1" i="1" dirty="0">
                <a:latin typeface="Calibri" panose="020F0502020204030204" pitchFamily="34" charset="0"/>
              </a:rPr>
              <a:t>de tallers de RED EDUCA</a:t>
            </a:r>
            <a:endParaRPr lang="es-ES" altLang="es-ES" sz="1600" b="1" i="1" dirty="0">
              <a:latin typeface="Calibri" panose="020F050202020403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166284" y="1747792"/>
            <a:ext cx="3786389" cy="26504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08" y="6615536"/>
            <a:ext cx="5092979" cy="18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7172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19323" y="549437"/>
            <a:ext cx="8010525" cy="1141413"/>
          </a:xfrm>
        </p:spPr>
        <p:txBody>
          <a:bodyPr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altLang="es-ES" sz="3200" b="1" dirty="0">
                <a:solidFill>
                  <a:srgbClr val="8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PROFESSIONALS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726839" y="1927784"/>
            <a:ext cx="10593859" cy="3480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marL="800100" lvl="1" indent="-342900" algn="just" eaLnBrk="1" hangingPunct="1">
              <a:spcBef>
                <a:spcPct val="0"/>
              </a:spcBef>
              <a:buClr>
                <a:srgbClr val="808000"/>
              </a:buClr>
              <a:buFont typeface="Arial" panose="020B0604020202020204" pitchFamily="34" charset="0"/>
              <a:buChar char="•"/>
              <a:defRPr/>
            </a:pPr>
            <a:r>
              <a:rPr lang="es-ES" altLang="es-ES" sz="2200" dirty="0" err="1">
                <a:solidFill>
                  <a:schemeClr val="tx1"/>
                </a:solidFill>
                <a:latin typeface="Calibri" panose="020F0502020204030204" pitchFamily="34" charset="0"/>
              </a:rPr>
              <a:t>Malgrat</a:t>
            </a:r>
            <a:r>
              <a:rPr lang="es-ES" altLang="es-ES" sz="2200" dirty="0">
                <a:solidFill>
                  <a:schemeClr val="tx1"/>
                </a:solidFill>
                <a:latin typeface="Calibri" panose="020F0502020204030204" pitchFamily="34" charset="0"/>
              </a:rPr>
              <a:t> les </a:t>
            </a:r>
            <a:r>
              <a:rPr lang="es-ES" altLang="es-ES" sz="2200" dirty="0" err="1">
                <a:solidFill>
                  <a:schemeClr val="tx1"/>
                </a:solidFill>
                <a:latin typeface="Calibri" panose="020F0502020204030204" pitchFamily="34" charset="0"/>
              </a:rPr>
              <a:t>bones</a:t>
            </a:r>
            <a:r>
              <a:rPr lang="es-ES" altLang="es-ES" sz="2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ES" altLang="es-ES" sz="2200" dirty="0" err="1">
                <a:solidFill>
                  <a:schemeClr val="tx1"/>
                </a:solidFill>
                <a:latin typeface="Calibri" panose="020F0502020204030204" pitchFamily="34" charset="0"/>
              </a:rPr>
              <a:t>intencions</a:t>
            </a:r>
            <a:r>
              <a:rPr lang="es-ES" altLang="es-ES" sz="2200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es-ES" altLang="es-ES" sz="2200" dirty="0" err="1">
                <a:solidFill>
                  <a:schemeClr val="tx1"/>
                </a:solidFill>
                <a:latin typeface="Calibri" panose="020F0502020204030204" pitchFamily="34" charset="0"/>
              </a:rPr>
              <a:t>sovint</a:t>
            </a:r>
            <a:r>
              <a:rPr lang="es-ES" altLang="es-ES" sz="2200" dirty="0">
                <a:solidFill>
                  <a:schemeClr val="tx1"/>
                </a:solidFill>
                <a:latin typeface="Calibri" panose="020F0502020204030204" pitchFamily="34" charset="0"/>
              </a:rPr>
              <a:t> es </a:t>
            </a:r>
            <a:r>
              <a:rPr lang="es-ES" altLang="es-ES" sz="2200" dirty="0" err="1">
                <a:solidFill>
                  <a:schemeClr val="tx1"/>
                </a:solidFill>
                <a:latin typeface="Calibri" panose="020F0502020204030204" pitchFamily="34" charset="0"/>
              </a:rPr>
              <a:t>troben</a:t>
            </a:r>
            <a:r>
              <a:rPr lang="es-ES" altLang="es-ES" sz="2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ES" altLang="es-ES" sz="2200" dirty="0" err="1">
                <a:solidFill>
                  <a:schemeClr val="tx1"/>
                </a:solidFill>
                <a:latin typeface="Calibri" panose="020F0502020204030204" pitchFamily="34" charset="0"/>
              </a:rPr>
              <a:t>amb</a:t>
            </a:r>
            <a:r>
              <a:rPr lang="es-ES" altLang="es-ES" sz="2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ES" altLang="es-ES" sz="2200" dirty="0" err="1">
                <a:solidFill>
                  <a:schemeClr val="tx1"/>
                </a:solidFill>
                <a:latin typeface="Calibri" panose="020F0502020204030204" pitchFamily="34" charset="0"/>
              </a:rPr>
              <a:t>moltes</a:t>
            </a:r>
            <a:r>
              <a:rPr lang="es-ES" altLang="es-ES" sz="2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ES" altLang="es-ES" sz="2200" dirty="0" err="1">
                <a:solidFill>
                  <a:schemeClr val="tx1"/>
                </a:solidFill>
                <a:latin typeface="Calibri" panose="020F0502020204030204" pitchFamily="34" charset="0"/>
              </a:rPr>
              <a:t>dificultats</a:t>
            </a:r>
            <a:r>
              <a:rPr lang="es-ES" altLang="es-ES" sz="2200" dirty="0">
                <a:solidFill>
                  <a:schemeClr val="tx1"/>
                </a:solidFill>
                <a:latin typeface="Calibri" panose="020F0502020204030204" pitchFamily="34" charset="0"/>
              </a:rPr>
              <a:t> per a </a:t>
            </a:r>
            <a:r>
              <a:rPr lang="es-ES" altLang="es-ES" sz="2200" dirty="0" err="1">
                <a:solidFill>
                  <a:schemeClr val="tx1"/>
                </a:solidFill>
                <a:latin typeface="Calibri" panose="020F0502020204030204" pitchFamily="34" charset="0"/>
              </a:rPr>
              <a:t>tractar</a:t>
            </a:r>
            <a:r>
              <a:rPr lang="es-ES" altLang="es-ES" sz="2200" dirty="0">
                <a:solidFill>
                  <a:schemeClr val="tx1"/>
                </a:solidFill>
                <a:latin typeface="Calibri" panose="020F0502020204030204" pitchFamily="34" charset="0"/>
              </a:rPr>
              <a:t> la </a:t>
            </a:r>
            <a:r>
              <a:rPr lang="es-ES" altLang="es-ES" sz="2200" dirty="0" err="1">
                <a:solidFill>
                  <a:schemeClr val="tx1"/>
                </a:solidFill>
                <a:latin typeface="Calibri" panose="020F0502020204030204" pitchFamily="34" charset="0"/>
              </a:rPr>
              <a:t>sexualitat</a:t>
            </a:r>
            <a:r>
              <a:rPr lang="es-ES" altLang="es-ES" sz="2200" dirty="0">
                <a:solidFill>
                  <a:schemeClr val="tx1"/>
                </a:solidFill>
                <a:latin typeface="Calibri" panose="020F0502020204030204" pitchFamily="34" charset="0"/>
              </a:rPr>
              <a:t> i la </a:t>
            </a:r>
            <a:r>
              <a:rPr lang="es-ES" altLang="es-ES" sz="2200" dirty="0" err="1">
                <a:solidFill>
                  <a:schemeClr val="tx1"/>
                </a:solidFill>
                <a:latin typeface="Calibri" panose="020F0502020204030204" pitchFamily="34" charset="0"/>
              </a:rPr>
              <a:t>diversitat</a:t>
            </a:r>
            <a:r>
              <a:rPr lang="es-ES" altLang="es-ES" sz="2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ES" altLang="es-ES" sz="2200" dirty="0" err="1">
                <a:solidFill>
                  <a:schemeClr val="tx1"/>
                </a:solidFill>
                <a:latin typeface="Calibri" panose="020F0502020204030204" pitchFamily="34" charset="0"/>
              </a:rPr>
              <a:t>afectiu</a:t>
            </a:r>
            <a:r>
              <a:rPr lang="es-ES" altLang="es-ES" sz="2200" dirty="0">
                <a:solidFill>
                  <a:schemeClr val="tx1"/>
                </a:solidFill>
                <a:latin typeface="Calibri" panose="020F0502020204030204" pitchFamily="34" charset="0"/>
              </a:rPr>
              <a:t>-sexual </a:t>
            </a:r>
            <a:r>
              <a:rPr lang="es-ES" altLang="es-ES" sz="2200" dirty="0" err="1">
                <a:solidFill>
                  <a:schemeClr val="tx1"/>
                </a:solidFill>
                <a:latin typeface="Calibri" panose="020F0502020204030204" pitchFamily="34" charset="0"/>
              </a:rPr>
              <a:t>amb</a:t>
            </a:r>
            <a:r>
              <a:rPr lang="es-ES" altLang="es-ES" sz="2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ES" altLang="es-ES" sz="22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tranquil·litat</a:t>
            </a:r>
            <a:r>
              <a:rPr lang="es-ES" altLang="es-ES" sz="2200" b="1" dirty="0">
                <a:solidFill>
                  <a:schemeClr val="tx1"/>
                </a:solidFill>
                <a:latin typeface="Calibri" panose="020F0502020204030204" pitchFamily="34" charset="0"/>
              </a:rPr>
              <a:t> i </a:t>
            </a:r>
            <a:r>
              <a:rPr lang="es-ES" altLang="es-ES" sz="22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seguretat</a:t>
            </a:r>
            <a:r>
              <a:rPr lang="es-ES" altLang="es-ES" sz="2200" b="1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  <a:p>
            <a:pPr marL="800100" lvl="1" indent="-342900" algn="just" eaLnBrk="1" hangingPunct="1">
              <a:spcBef>
                <a:spcPct val="0"/>
              </a:spcBef>
              <a:buClr>
                <a:srgbClr val="808000"/>
              </a:buClr>
              <a:buFont typeface="Arial" panose="020B0604020202020204" pitchFamily="34" charset="0"/>
              <a:buChar char="•"/>
              <a:defRPr/>
            </a:pPr>
            <a:endParaRPr lang="es-ES" altLang="es-ES" sz="2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800100" lvl="1" indent="-342900" algn="just" eaLnBrk="1" hangingPunct="1">
              <a:spcBef>
                <a:spcPct val="0"/>
              </a:spcBef>
              <a:buClr>
                <a:srgbClr val="808000"/>
              </a:buClr>
              <a:buFont typeface="Arial" panose="020B0604020202020204" pitchFamily="34" charset="0"/>
              <a:buChar char="•"/>
              <a:defRPr/>
            </a:pPr>
            <a:r>
              <a:rPr lang="es-ES" altLang="es-ES" sz="2200" dirty="0">
                <a:solidFill>
                  <a:schemeClr val="tx1"/>
                </a:solidFill>
                <a:latin typeface="Calibri" panose="020F0502020204030204" pitchFamily="34" charset="0"/>
              </a:rPr>
              <a:t>El </a:t>
            </a:r>
            <a:r>
              <a:rPr lang="es-ES" altLang="es-ES" sz="2200" dirty="0" err="1">
                <a:solidFill>
                  <a:schemeClr val="tx1"/>
                </a:solidFill>
                <a:latin typeface="Calibri" panose="020F0502020204030204" pitchFamily="34" charset="0"/>
              </a:rPr>
              <a:t>llenguatge</a:t>
            </a:r>
            <a:r>
              <a:rPr lang="es-ES" altLang="es-ES" sz="2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ES" altLang="es-ES" sz="2200" dirty="0" err="1">
                <a:solidFill>
                  <a:schemeClr val="tx1"/>
                </a:solidFill>
                <a:latin typeface="Calibri" panose="020F0502020204030204" pitchFamily="34" charset="0"/>
              </a:rPr>
              <a:t>és</a:t>
            </a:r>
            <a:r>
              <a:rPr lang="es-ES" altLang="es-ES" sz="2200" dirty="0">
                <a:solidFill>
                  <a:schemeClr val="tx1"/>
                </a:solidFill>
                <a:latin typeface="Calibri" panose="020F0502020204030204" pitchFamily="34" charset="0"/>
              </a:rPr>
              <a:t> esencial (“el que no </a:t>
            </a:r>
            <a:r>
              <a:rPr lang="es-ES" altLang="es-ES" sz="2200" dirty="0" err="1">
                <a:solidFill>
                  <a:schemeClr val="tx1"/>
                </a:solidFill>
                <a:latin typeface="Calibri" panose="020F0502020204030204" pitchFamily="34" charset="0"/>
              </a:rPr>
              <a:t>s’anomena</a:t>
            </a:r>
            <a:r>
              <a:rPr lang="es-ES" altLang="es-ES" sz="2200" dirty="0">
                <a:solidFill>
                  <a:schemeClr val="tx1"/>
                </a:solidFill>
                <a:latin typeface="Calibri" panose="020F0502020204030204" pitchFamily="34" charset="0"/>
              </a:rPr>
              <a:t> no </a:t>
            </a:r>
            <a:r>
              <a:rPr lang="es-ES" altLang="es-ES" sz="2200" dirty="0" err="1">
                <a:solidFill>
                  <a:schemeClr val="tx1"/>
                </a:solidFill>
                <a:latin typeface="Calibri" panose="020F0502020204030204" pitchFamily="34" charset="0"/>
              </a:rPr>
              <a:t>existeix</a:t>
            </a:r>
            <a:r>
              <a:rPr lang="es-ES" altLang="es-ES" sz="2200" dirty="0">
                <a:solidFill>
                  <a:schemeClr val="tx1"/>
                </a:solidFill>
                <a:latin typeface="Calibri" panose="020F0502020204030204" pitchFamily="34" charset="0"/>
              </a:rPr>
              <a:t>”) i </a:t>
            </a:r>
            <a:r>
              <a:rPr lang="es-ES" altLang="es-ES" sz="2200" dirty="0" err="1">
                <a:solidFill>
                  <a:schemeClr val="tx1"/>
                </a:solidFill>
                <a:latin typeface="Calibri" panose="020F0502020204030204" pitchFamily="34" charset="0"/>
              </a:rPr>
              <a:t>s’ha</a:t>
            </a:r>
            <a:r>
              <a:rPr lang="es-ES" altLang="es-ES" sz="2200" dirty="0">
                <a:solidFill>
                  <a:schemeClr val="tx1"/>
                </a:solidFill>
                <a:latin typeface="Calibri" panose="020F0502020204030204" pitchFamily="34" charset="0"/>
              </a:rPr>
              <a:t> de posar </a:t>
            </a:r>
            <a:r>
              <a:rPr lang="es-ES" altLang="es-ES" sz="2200" dirty="0" err="1">
                <a:solidFill>
                  <a:schemeClr val="tx1"/>
                </a:solidFill>
                <a:latin typeface="Calibri" panose="020F0502020204030204" pitchFamily="34" charset="0"/>
              </a:rPr>
              <a:t>atenció</a:t>
            </a:r>
            <a:r>
              <a:rPr lang="es-ES" altLang="es-ES" sz="2200" dirty="0">
                <a:solidFill>
                  <a:schemeClr val="tx1"/>
                </a:solidFill>
                <a:latin typeface="Calibri" panose="020F0502020204030204" pitchFamily="34" charset="0"/>
              </a:rPr>
              <a:t> en </a:t>
            </a:r>
            <a:r>
              <a:rPr lang="es-ES" altLang="es-ES" sz="2200" b="1" dirty="0">
                <a:solidFill>
                  <a:schemeClr val="tx1"/>
                </a:solidFill>
                <a:latin typeface="Calibri" panose="020F0502020204030204" pitchFamily="34" charset="0"/>
              </a:rPr>
              <a:t>no </a:t>
            </a:r>
            <a:r>
              <a:rPr lang="es-ES" altLang="es-ES" sz="22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reproduir</a:t>
            </a:r>
            <a:r>
              <a:rPr lang="es-ES" altLang="es-ES" sz="2200" b="1" dirty="0">
                <a:solidFill>
                  <a:schemeClr val="tx1"/>
                </a:solidFill>
                <a:latin typeface="Calibri" panose="020F0502020204030204" pitchFamily="34" charset="0"/>
              </a:rPr>
              <a:t> el </a:t>
            </a:r>
            <a:r>
              <a:rPr lang="es-ES" altLang="es-ES" sz="22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sexisme</a:t>
            </a:r>
            <a:r>
              <a:rPr lang="es-ES" altLang="es-ES" sz="2200" b="1" dirty="0">
                <a:solidFill>
                  <a:schemeClr val="tx1"/>
                </a:solidFill>
                <a:latin typeface="Calibri" panose="020F0502020204030204" pitchFamily="34" charset="0"/>
              </a:rPr>
              <a:t> i la </a:t>
            </a:r>
            <a:r>
              <a:rPr lang="es-ES" altLang="es-ES" sz="22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discriminació</a:t>
            </a:r>
            <a:r>
              <a:rPr lang="es-ES" altLang="es-ES" sz="22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ES" altLang="es-ES" sz="22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cap</a:t>
            </a:r>
            <a:r>
              <a:rPr lang="es-ES" altLang="es-ES" sz="2200" b="1" dirty="0">
                <a:solidFill>
                  <a:schemeClr val="tx1"/>
                </a:solidFill>
                <a:latin typeface="Calibri" panose="020F0502020204030204" pitchFamily="34" charset="0"/>
              </a:rPr>
              <a:t> al </a:t>
            </a:r>
            <a:r>
              <a:rPr lang="es-ES" altLang="es-ES" sz="22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col·lectiu</a:t>
            </a:r>
            <a:r>
              <a:rPr lang="es-ES" altLang="es-ES" sz="2200" b="1" dirty="0">
                <a:solidFill>
                  <a:schemeClr val="tx1"/>
                </a:solidFill>
                <a:latin typeface="Calibri" panose="020F0502020204030204" pitchFamily="34" charset="0"/>
              </a:rPr>
              <a:t> LGTBI.</a:t>
            </a:r>
          </a:p>
          <a:p>
            <a:pPr marL="800100" lvl="1" indent="-342900" algn="just" eaLnBrk="1" hangingPunct="1">
              <a:spcBef>
                <a:spcPct val="0"/>
              </a:spcBef>
              <a:buClr>
                <a:srgbClr val="808000"/>
              </a:buClr>
              <a:buFont typeface="Arial" panose="020B0604020202020204" pitchFamily="34" charset="0"/>
              <a:buChar char="•"/>
              <a:defRPr/>
            </a:pPr>
            <a:endParaRPr lang="es-ES" altLang="es-ES" sz="2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800100" lvl="1" indent="-342900" algn="just" eaLnBrk="1" hangingPunct="1">
              <a:spcBef>
                <a:spcPct val="0"/>
              </a:spcBef>
              <a:buClr>
                <a:srgbClr val="808000"/>
              </a:buClr>
              <a:buFont typeface="Arial" panose="020B0604020202020204" pitchFamily="34" charset="0"/>
              <a:buChar char="•"/>
              <a:defRPr/>
            </a:pPr>
            <a:r>
              <a:rPr lang="es-ES" altLang="es-ES" sz="2200" dirty="0" err="1">
                <a:solidFill>
                  <a:schemeClr val="tx1"/>
                </a:solidFill>
                <a:latin typeface="Calibri" panose="020F0502020204030204" pitchFamily="34" charset="0"/>
              </a:rPr>
              <a:t>Com</a:t>
            </a:r>
            <a:r>
              <a:rPr lang="es-ES" altLang="es-ES" sz="2200" dirty="0">
                <a:solidFill>
                  <a:schemeClr val="tx1"/>
                </a:solidFill>
                <a:latin typeface="Calibri" panose="020F0502020204030204" pitchFamily="34" charset="0"/>
              </a:rPr>
              <a:t> a </a:t>
            </a:r>
            <a:r>
              <a:rPr lang="es-ES" altLang="es-ES" sz="2200" dirty="0" err="1">
                <a:solidFill>
                  <a:schemeClr val="tx1"/>
                </a:solidFill>
                <a:latin typeface="Calibri" panose="020F0502020204030204" pitchFamily="34" charset="0"/>
              </a:rPr>
              <a:t>tot</a:t>
            </a:r>
            <a:r>
              <a:rPr lang="es-ES" altLang="es-ES" sz="2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ES" altLang="es-ES" sz="2200" dirty="0" err="1">
                <a:solidFill>
                  <a:schemeClr val="tx1"/>
                </a:solidFill>
                <a:latin typeface="Calibri" panose="020F0502020204030204" pitchFamily="34" charset="0"/>
              </a:rPr>
              <a:t>arreu</a:t>
            </a:r>
            <a:r>
              <a:rPr lang="es-ES" altLang="es-ES" sz="2200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es-ES" altLang="es-ES" sz="2200" b="1" dirty="0">
                <a:solidFill>
                  <a:schemeClr val="tx1"/>
                </a:solidFill>
                <a:latin typeface="Calibri" panose="020F0502020204030204" pitchFamily="34" charset="0"/>
              </a:rPr>
              <a:t>hi ha </a:t>
            </a:r>
            <a:r>
              <a:rPr lang="es-ES" altLang="es-ES" sz="22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professorat</a:t>
            </a:r>
            <a:r>
              <a:rPr lang="es-ES" altLang="es-ES" sz="2200" b="1" dirty="0">
                <a:solidFill>
                  <a:schemeClr val="tx1"/>
                </a:solidFill>
                <a:latin typeface="Calibri" panose="020F0502020204030204" pitchFamily="34" charset="0"/>
              </a:rPr>
              <a:t> i </a:t>
            </a:r>
            <a:r>
              <a:rPr lang="es-ES" altLang="es-ES" sz="22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professionals</a:t>
            </a:r>
            <a:r>
              <a:rPr lang="es-ES" altLang="es-ES" sz="2200" b="1" dirty="0">
                <a:solidFill>
                  <a:schemeClr val="tx1"/>
                </a:solidFill>
                <a:latin typeface="Calibri" panose="020F0502020204030204" pitchFamily="34" charset="0"/>
              </a:rPr>
              <a:t> LGTBI</a:t>
            </a:r>
            <a:r>
              <a:rPr lang="es-ES" altLang="es-ES" sz="2200" dirty="0">
                <a:solidFill>
                  <a:schemeClr val="tx1"/>
                </a:solidFill>
                <a:latin typeface="Calibri" panose="020F0502020204030204" pitchFamily="34" charset="0"/>
              </a:rPr>
              <a:t>, que </a:t>
            </a:r>
            <a:r>
              <a:rPr lang="es-ES" altLang="es-ES" sz="2200" dirty="0" err="1">
                <a:solidFill>
                  <a:schemeClr val="tx1"/>
                </a:solidFill>
                <a:latin typeface="Calibri" panose="020F0502020204030204" pitchFamily="34" charset="0"/>
              </a:rPr>
              <a:t>tenen</a:t>
            </a:r>
            <a:r>
              <a:rPr lang="es-ES" altLang="es-ES" sz="2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ES" altLang="es-ES" sz="2200" dirty="0" err="1">
                <a:solidFill>
                  <a:schemeClr val="tx1"/>
                </a:solidFill>
                <a:latin typeface="Calibri" panose="020F0502020204030204" pitchFamily="34" charset="0"/>
              </a:rPr>
              <a:t>l’oportunitat</a:t>
            </a:r>
            <a:r>
              <a:rPr lang="es-ES" altLang="es-ES" sz="2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ES" altLang="es-ES" sz="2200" dirty="0" err="1">
                <a:solidFill>
                  <a:schemeClr val="tx1"/>
                </a:solidFill>
                <a:latin typeface="Calibri" panose="020F0502020204030204" pitchFamily="34" charset="0"/>
              </a:rPr>
              <a:t>d’oferir</a:t>
            </a:r>
            <a:r>
              <a:rPr lang="es-ES" altLang="es-ES" sz="2200" dirty="0">
                <a:solidFill>
                  <a:schemeClr val="tx1"/>
                </a:solidFill>
                <a:latin typeface="Calibri" panose="020F0502020204030204" pitchFamily="34" charset="0"/>
              </a:rPr>
              <a:t> un </a:t>
            </a:r>
            <a:r>
              <a:rPr lang="es-ES" altLang="es-ES" sz="2200" dirty="0" err="1">
                <a:solidFill>
                  <a:schemeClr val="tx1"/>
                </a:solidFill>
                <a:latin typeface="Calibri" panose="020F0502020204030204" pitchFamily="34" charset="0"/>
              </a:rPr>
              <a:t>referent</a:t>
            </a:r>
            <a:r>
              <a:rPr lang="es-ES" altLang="es-ES" sz="2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ES" altLang="es-ES" sz="2200" dirty="0" err="1">
                <a:solidFill>
                  <a:schemeClr val="tx1"/>
                </a:solidFill>
                <a:latin typeface="Calibri" panose="020F0502020204030204" pitchFamily="34" charset="0"/>
              </a:rPr>
              <a:t>positiu</a:t>
            </a:r>
            <a:r>
              <a:rPr lang="es-ES" altLang="es-ES" sz="2200" dirty="0">
                <a:solidFill>
                  <a:schemeClr val="tx1"/>
                </a:solidFill>
                <a:latin typeface="Calibri" panose="020F0502020204030204" pitchFamily="34" charset="0"/>
              </a:rPr>
              <a:t> per </a:t>
            </a:r>
            <a:r>
              <a:rPr lang="es-ES" altLang="es-ES" sz="2200" dirty="0" err="1">
                <a:solidFill>
                  <a:schemeClr val="tx1"/>
                </a:solidFill>
                <a:latin typeface="Calibri" panose="020F0502020204030204" pitchFamily="34" charset="0"/>
              </a:rPr>
              <a:t>als</a:t>
            </a:r>
            <a:r>
              <a:rPr lang="es-ES" altLang="es-ES" sz="2200" dirty="0">
                <a:solidFill>
                  <a:schemeClr val="tx1"/>
                </a:solidFill>
                <a:latin typeface="Calibri" panose="020F0502020204030204" pitchFamily="34" charset="0"/>
              </a:rPr>
              <a:t>/les </a:t>
            </a:r>
            <a:r>
              <a:rPr lang="es-ES" altLang="es-ES" sz="2200" dirty="0" err="1">
                <a:solidFill>
                  <a:schemeClr val="tx1"/>
                </a:solidFill>
                <a:latin typeface="Calibri" panose="020F0502020204030204" pitchFamily="34" charset="0"/>
              </a:rPr>
              <a:t>adolescents</a:t>
            </a:r>
            <a:r>
              <a:rPr lang="es-ES" altLang="es-ES" sz="2200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r>
              <a:rPr lang="es-ES" altLang="es-ES" sz="2200" dirty="0" err="1">
                <a:solidFill>
                  <a:schemeClr val="tx1"/>
                </a:solidFill>
                <a:latin typeface="Calibri" panose="020F0502020204030204" pitchFamily="34" charset="0"/>
              </a:rPr>
              <a:t>Però</a:t>
            </a:r>
            <a:r>
              <a:rPr lang="es-ES" altLang="es-ES" sz="2200" dirty="0">
                <a:solidFill>
                  <a:schemeClr val="tx1"/>
                </a:solidFill>
                <a:latin typeface="Calibri" panose="020F0502020204030204" pitchFamily="34" charset="0"/>
              </a:rPr>
              <a:t>, en </a:t>
            </a:r>
            <a:r>
              <a:rPr lang="es-ES" altLang="es-ES" sz="2200" dirty="0" err="1">
                <a:solidFill>
                  <a:schemeClr val="tx1"/>
                </a:solidFill>
                <a:latin typeface="Calibri" panose="020F0502020204030204" pitchFamily="34" charset="0"/>
              </a:rPr>
              <a:t>molts</a:t>
            </a:r>
            <a:r>
              <a:rPr lang="es-ES" altLang="es-ES" sz="2200" dirty="0">
                <a:solidFill>
                  <a:schemeClr val="tx1"/>
                </a:solidFill>
                <a:latin typeface="Calibri" panose="020F0502020204030204" pitchFamily="34" charset="0"/>
              </a:rPr>
              <a:t> casos, es </a:t>
            </a:r>
            <a:r>
              <a:rPr lang="es-ES" altLang="es-ES" sz="2200" dirty="0" err="1">
                <a:solidFill>
                  <a:schemeClr val="tx1"/>
                </a:solidFill>
                <a:latin typeface="Calibri" panose="020F0502020204030204" pitchFamily="34" charset="0"/>
              </a:rPr>
              <a:t>mantenen</a:t>
            </a:r>
            <a:r>
              <a:rPr lang="es-ES" altLang="es-ES" sz="2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ES" altLang="es-ES" sz="2200" dirty="0" err="1">
                <a:solidFill>
                  <a:schemeClr val="tx1"/>
                </a:solidFill>
                <a:latin typeface="Calibri" panose="020F0502020204030204" pitchFamily="34" charset="0"/>
              </a:rPr>
              <a:t>dins</a:t>
            </a:r>
            <a:r>
              <a:rPr lang="es-ES" altLang="es-ES" sz="2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ES" altLang="es-ES" sz="2200" dirty="0" err="1">
                <a:solidFill>
                  <a:schemeClr val="tx1"/>
                </a:solidFill>
                <a:latin typeface="Calibri" panose="020F0502020204030204" pitchFamily="34" charset="0"/>
              </a:rPr>
              <a:t>l’armari</a:t>
            </a:r>
            <a:r>
              <a:rPr lang="es-ES" altLang="es-ES" sz="2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ES" altLang="es-ES" sz="2200" dirty="0" err="1">
                <a:solidFill>
                  <a:schemeClr val="tx1"/>
                </a:solidFill>
                <a:latin typeface="Calibri" panose="020F0502020204030204" pitchFamily="34" charset="0"/>
              </a:rPr>
              <a:t>tant</a:t>
            </a:r>
            <a:r>
              <a:rPr lang="es-ES" altLang="es-ES" sz="2200" dirty="0">
                <a:solidFill>
                  <a:schemeClr val="tx1"/>
                </a:solidFill>
                <a:latin typeface="Calibri" panose="020F0502020204030204" pitchFamily="34" charset="0"/>
              </a:rPr>
              <a:t> de cara a </a:t>
            </a:r>
            <a:r>
              <a:rPr lang="es-ES" altLang="es-ES" sz="2200" dirty="0" err="1">
                <a:solidFill>
                  <a:schemeClr val="tx1"/>
                </a:solidFill>
                <a:latin typeface="Calibri" panose="020F0502020204030204" pitchFamily="34" charset="0"/>
              </a:rPr>
              <a:t>l’equip</a:t>
            </a:r>
            <a:r>
              <a:rPr lang="es-ES" altLang="es-ES" sz="2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ES" altLang="es-ES" sz="2200" dirty="0" err="1">
                <a:solidFill>
                  <a:schemeClr val="tx1"/>
                </a:solidFill>
                <a:latin typeface="Calibri" panose="020F0502020204030204" pitchFamily="34" charset="0"/>
              </a:rPr>
              <a:t>docent</a:t>
            </a:r>
            <a:r>
              <a:rPr lang="es-ES" altLang="es-ES" sz="2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ES" altLang="es-ES" sz="2200" dirty="0" err="1">
                <a:solidFill>
                  <a:schemeClr val="tx1"/>
                </a:solidFill>
                <a:latin typeface="Calibri" panose="020F0502020204030204" pitchFamily="34" charset="0"/>
              </a:rPr>
              <a:t>com</a:t>
            </a:r>
            <a:r>
              <a:rPr lang="es-ES" altLang="es-ES" sz="2200" dirty="0">
                <a:solidFill>
                  <a:schemeClr val="tx1"/>
                </a:solidFill>
                <a:latin typeface="Calibri" panose="020F0502020204030204" pitchFamily="34" charset="0"/>
              </a:rPr>
              <a:t> a </a:t>
            </a:r>
            <a:r>
              <a:rPr lang="es-ES" altLang="es-ES" sz="2200" dirty="0" err="1">
                <a:solidFill>
                  <a:schemeClr val="tx1"/>
                </a:solidFill>
                <a:latin typeface="Calibri" panose="020F0502020204030204" pitchFamily="34" charset="0"/>
              </a:rPr>
              <a:t>l’alummnat</a:t>
            </a:r>
            <a:r>
              <a:rPr lang="es-ES" altLang="es-ES" sz="2200" dirty="0">
                <a:solidFill>
                  <a:schemeClr val="tx1"/>
                </a:solidFill>
                <a:latin typeface="Calibri" panose="020F0502020204030204" pitchFamily="34" charset="0"/>
              </a:rPr>
              <a:t> per por al </a:t>
            </a:r>
            <a:r>
              <a:rPr lang="es-ES" altLang="es-ES" sz="2200" dirty="0" err="1">
                <a:solidFill>
                  <a:schemeClr val="tx1"/>
                </a:solidFill>
                <a:latin typeface="Calibri" panose="020F0502020204030204" pitchFamily="34" charset="0"/>
              </a:rPr>
              <a:t>rebuig</a:t>
            </a:r>
            <a:r>
              <a:rPr lang="es-ES" altLang="es-ES" sz="2200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  <a:endParaRPr lang="es-ES" altLang="es-ES" sz="1800" dirty="0">
              <a:solidFill>
                <a:srgbClr val="FF3366"/>
              </a:solidFill>
            </a:endParaRPr>
          </a:p>
        </p:txBody>
      </p:sp>
      <p:sp>
        <p:nvSpPr>
          <p:cNvPr id="70660" name="Text Box 9"/>
          <p:cNvSpPr txBox="1">
            <a:spLocks noChangeArrowheads="1"/>
          </p:cNvSpPr>
          <p:nvPr/>
        </p:nvSpPr>
        <p:spPr bwMode="auto">
          <a:xfrm>
            <a:off x="1847850" y="5876926"/>
            <a:ext cx="8497888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914400" indent="-182563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187450" indent="-182563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1462088" indent="-182563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>
              <a:spcBef>
                <a:spcPts val="1250"/>
              </a:spcBef>
              <a:buClrTx/>
              <a:buSzTx/>
              <a:buNone/>
            </a:pPr>
            <a:endParaRPr lang="es-ES" altLang="es-ES" sz="20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1774825" y="5876925"/>
            <a:ext cx="8497888" cy="97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lnSpc>
                <a:spcPct val="93000"/>
              </a:lnSpc>
              <a:defRPr/>
            </a:pPr>
            <a:endParaRPr lang="es-ES" altLang="es-ES" sz="2400">
              <a:solidFill>
                <a:srgbClr val="FF33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ts val="1250"/>
              </a:spcBef>
              <a:defRPr/>
            </a:pPr>
            <a:endParaRPr lang="es-ES" altLang="es-ES" sz="2400">
              <a:solidFill>
                <a:srgbClr val="FF33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166284" y="1747792"/>
            <a:ext cx="3786389" cy="26504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08" y="6615536"/>
            <a:ext cx="5092979" cy="18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2499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525239" y="339295"/>
            <a:ext cx="8010525" cy="1139825"/>
          </a:xfrm>
        </p:spPr>
        <p:txBody>
          <a:bodyPr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altLang="es-ES" sz="3200" b="1" dirty="0" smtClean="0">
                <a:solidFill>
                  <a:srgbClr val="8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FAMÍLIES</a:t>
            </a:r>
            <a:endParaRPr lang="es-ES" altLang="es-ES" sz="3200" b="1" dirty="0">
              <a:solidFill>
                <a:srgbClr val="8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6563" name="Text Box 8"/>
          <p:cNvSpPr txBox="1">
            <a:spLocks noChangeArrowheads="1"/>
          </p:cNvSpPr>
          <p:nvPr/>
        </p:nvSpPr>
        <p:spPr bwMode="auto">
          <a:xfrm>
            <a:off x="478589" y="1278138"/>
            <a:ext cx="10691920" cy="557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914400" indent="-182563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187450" indent="-182563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1462088" indent="-182563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a-ES" altLang="es-ES" sz="2000" dirty="0">
              <a:latin typeface="Arial" panose="020B0604020202020204" pitchFamily="34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Times New Roman" panose="02020603050405020304" pitchFamily="18" charset="0"/>
              <a:buChar char="•"/>
            </a:pPr>
            <a:r>
              <a:rPr lang="ca-ES" altLang="es-ES" sz="2000" dirty="0">
                <a:latin typeface="Calibri" panose="020F0502020204030204" pitchFamily="34" charset="0"/>
              </a:rPr>
              <a:t>En general pressuposen que els fills/filles </a:t>
            </a:r>
            <a:r>
              <a:rPr lang="ca-ES" altLang="es-ES" sz="2000" b="1" dirty="0">
                <a:latin typeface="Calibri" panose="020F0502020204030204" pitchFamily="34" charset="0"/>
              </a:rPr>
              <a:t>seran heterosexuals </a:t>
            </a:r>
            <a:r>
              <a:rPr lang="ca-ES" altLang="es-ES" sz="2000" dirty="0">
                <a:latin typeface="Calibri" panose="020F0502020204030204" pitchFamily="34" charset="0"/>
              </a:rPr>
              <a:t>i la seva identitat de gènere correspondrà amb el sexe de naixement.</a:t>
            </a:r>
          </a:p>
          <a:p>
            <a:pPr lvl="1" algn="just" eaLnBrk="1" hangingPunct="1">
              <a:spcBef>
                <a:spcPct val="0"/>
              </a:spcBef>
              <a:buClrTx/>
              <a:buSzTx/>
              <a:buFont typeface="Times New Roman" panose="02020603050405020304" pitchFamily="18" charset="0"/>
              <a:buChar char="•"/>
            </a:pPr>
            <a:endParaRPr lang="ca-ES" altLang="es-ES" sz="2000" dirty="0">
              <a:latin typeface="Calibri" panose="020F0502020204030204" pitchFamily="34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Times New Roman" panose="02020603050405020304" pitchFamily="18" charset="0"/>
              <a:buChar char="•"/>
            </a:pPr>
            <a:r>
              <a:rPr lang="ca-ES" altLang="es-ES" sz="2000" dirty="0">
                <a:latin typeface="Calibri" panose="020F0502020204030204" pitchFamily="34" charset="0"/>
              </a:rPr>
              <a:t>No saben </a:t>
            </a:r>
            <a:r>
              <a:rPr lang="ca-ES" altLang="es-ES" sz="2000" b="1" dirty="0">
                <a:latin typeface="Calibri" panose="020F0502020204030204" pitchFamily="34" charset="0"/>
              </a:rPr>
              <a:t>com reaccionar </a:t>
            </a:r>
            <a:r>
              <a:rPr lang="ca-ES" altLang="es-ES" sz="2000" dirty="0">
                <a:latin typeface="Calibri" panose="020F0502020204030204" pitchFamily="34" charset="0"/>
              </a:rPr>
              <a:t>quan descobreixen la seva preferència sexual o identitat de gènere. </a:t>
            </a:r>
          </a:p>
          <a:p>
            <a:pPr lvl="1" algn="just" eaLnBrk="1" hangingPunct="1">
              <a:spcBef>
                <a:spcPct val="0"/>
              </a:spcBef>
              <a:buClrTx/>
              <a:buSzTx/>
              <a:buFont typeface="Times New Roman" panose="02020603050405020304" pitchFamily="18" charset="0"/>
              <a:buChar char="•"/>
            </a:pPr>
            <a:endParaRPr lang="ca-ES" altLang="es-ES" sz="2000" dirty="0">
              <a:latin typeface="Calibri" panose="020F0502020204030204" pitchFamily="34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Times New Roman" panose="02020603050405020304" pitchFamily="18" charset="0"/>
              <a:buChar char="•"/>
            </a:pPr>
            <a:r>
              <a:rPr lang="ca-ES" altLang="es-ES" sz="2000" dirty="0">
                <a:latin typeface="Calibri" panose="020F0502020204030204" pitchFamily="34" charset="0"/>
              </a:rPr>
              <a:t>Sovint es donen sentiments de fracàs per </a:t>
            </a:r>
            <a:r>
              <a:rPr lang="ca-ES" altLang="es-ES" sz="2000" b="1" dirty="0">
                <a:latin typeface="Calibri" panose="020F0502020204030204" pitchFamily="34" charset="0"/>
              </a:rPr>
              <a:t>les expectatives </a:t>
            </a:r>
            <a:r>
              <a:rPr lang="ca-ES" altLang="es-ES" sz="2000" dirty="0">
                <a:latin typeface="Calibri" panose="020F0502020204030204" pitchFamily="34" charset="0"/>
              </a:rPr>
              <a:t>frustrades, de rebuig, d’incredulitat i de por. </a:t>
            </a:r>
          </a:p>
          <a:p>
            <a:pPr lvl="1" algn="just" eaLnBrk="1" hangingPunct="1">
              <a:spcBef>
                <a:spcPct val="0"/>
              </a:spcBef>
              <a:buClrTx/>
              <a:buSzTx/>
              <a:buFont typeface="Times New Roman" panose="02020603050405020304" pitchFamily="18" charset="0"/>
              <a:buChar char="•"/>
            </a:pPr>
            <a:endParaRPr lang="ca-ES" altLang="es-ES" sz="2000" dirty="0">
              <a:latin typeface="Calibri" panose="020F0502020204030204" pitchFamily="34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Times New Roman" panose="02020603050405020304" pitchFamily="18" charset="0"/>
              <a:buChar char="•"/>
            </a:pPr>
            <a:r>
              <a:rPr lang="ca-ES" altLang="es-ES" sz="2000" dirty="0">
                <a:latin typeface="Calibri" panose="020F0502020204030204" pitchFamily="34" charset="0"/>
              </a:rPr>
              <a:t>Amb el temps poden acceptar la nova realitat i restaurar el benestar del seu fill/filla i familiar.</a:t>
            </a:r>
          </a:p>
          <a:p>
            <a:pPr lvl="1" algn="just" eaLnBrk="1" hangingPunct="1">
              <a:spcBef>
                <a:spcPct val="0"/>
              </a:spcBef>
              <a:buClrTx/>
              <a:buSzTx/>
              <a:buFont typeface="Times New Roman" panose="02020603050405020304" pitchFamily="18" charset="0"/>
              <a:buChar char="•"/>
            </a:pPr>
            <a:endParaRPr lang="ca-ES" altLang="es-ES" sz="2000" dirty="0">
              <a:latin typeface="Calibri" panose="020F0502020204030204" pitchFamily="34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Tx/>
              <a:buFont typeface="Times New Roman" panose="02020603050405020304" pitchFamily="18" charset="0"/>
              <a:buChar char="•"/>
            </a:pPr>
            <a:r>
              <a:rPr lang="ca-ES" altLang="es-ES" sz="2000" b="1" dirty="0">
                <a:latin typeface="Calibri" panose="020F0502020204030204" pitchFamily="34" charset="0"/>
              </a:rPr>
              <a:t>El seu suport és clau </a:t>
            </a:r>
            <a:r>
              <a:rPr lang="ca-ES" altLang="es-ES" sz="2000" dirty="0">
                <a:latin typeface="Calibri" panose="020F0502020204030204" pitchFamily="34" charset="0"/>
              </a:rPr>
              <a:t>en el desenvolupament de l’autoestima i la autoacceptació, a més de disminuir els comportament de risc i la vulnerabilitat en front a la discriminació.</a:t>
            </a:r>
          </a:p>
          <a:p>
            <a:pPr>
              <a:lnSpc>
                <a:spcPct val="73000"/>
              </a:lnSpc>
              <a:spcBef>
                <a:spcPct val="0"/>
              </a:spcBef>
              <a:spcAft>
                <a:spcPts val="1425"/>
              </a:spcAft>
              <a:buClrTx/>
              <a:buSzTx/>
              <a:buFont typeface="Times New Roman" panose="02020603050405020304" pitchFamily="18" charset="0"/>
              <a:buChar char="•"/>
            </a:pPr>
            <a:endParaRPr lang="ca-ES" altLang="es-ES" sz="2200" dirty="0">
              <a:latin typeface="Arial" panose="020B0604020202020204" pitchFamily="34" charset="0"/>
            </a:endParaRPr>
          </a:p>
          <a:p>
            <a:pPr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Tx/>
              <a:buSzTx/>
              <a:buNone/>
            </a:pPr>
            <a:r>
              <a:rPr lang="es-ES" altLang="es-ES" sz="2100" dirty="0">
                <a:latin typeface="Arial" panose="020B0604020202020204" pitchFamily="34" charset="0"/>
              </a:rPr>
              <a:t/>
            </a:r>
            <a:br>
              <a:rPr lang="es-ES" altLang="es-ES" sz="2100" dirty="0">
                <a:latin typeface="Arial" panose="020B0604020202020204" pitchFamily="34" charset="0"/>
              </a:rPr>
            </a:br>
            <a:endParaRPr lang="es-ES" altLang="es-ES" sz="2100" dirty="0">
              <a:latin typeface="Arial" panose="020B0604020202020204" pitchFamily="34" charset="0"/>
            </a:endParaRPr>
          </a:p>
          <a:p>
            <a:pPr lvl="1"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sz="1800" dirty="0">
              <a:solidFill>
                <a:srgbClr val="FF3366"/>
              </a:solidFill>
              <a:latin typeface="Arial" panose="020B0604020202020204" pitchFamily="34" charset="0"/>
            </a:endParaRPr>
          </a:p>
        </p:txBody>
      </p:sp>
      <p:sp>
        <p:nvSpPr>
          <p:cNvPr id="66564" name="Text Box 9"/>
          <p:cNvSpPr txBox="1">
            <a:spLocks noChangeArrowheads="1"/>
          </p:cNvSpPr>
          <p:nvPr/>
        </p:nvSpPr>
        <p:spPr bwMode="auto">
          <a:xfrm>
            <a:off x="1847850" y="5876926"/>
            <a:ext cx="8497888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914400" indent="-182563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187450" indent="-182563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1462088" indent="-182563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>
              <a:spcBef>
                <a:spcPts val="1250"/>
              </a:spcBef>
              <a:buClrTx/>
              <a:buSzTx/>
              <a:buNone/>
            </a:pPr>
            <a:endParaRPr lang="es-ES" altLang="es-ES" sz="20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1774825" y="5876925"/>
            <a:ext cx="8497888" cy="97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lnSpc>
                <a:spcPct val="93000"/>
              </a:lnSpc>
              <a:defRPr/>
            </a:pPr>
            <a:endParaRPr lang="es-ES" altLang="es-ES" sz="2400">
              <a:solidFill>
                <a:srgbClr val="FF33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ts val="1250"/>
              </a:spcBef>
              <a:defRPr/>
            </a:pPr>
            <a:endParaRPr lang="es-ES" altLang="es-ES" sz="2400">
              <a:solidFill>
                <a:srgbClr val="FF33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166284" y="1747792"/>
            <a:ext cx="3786389" cy="26504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08" y="6615536"/>
            <a:ext cx="5092979" cy="18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7988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84084" y="353671"/>
            <a:ext cx="8229600" cy="777875"/>
          </a:xfrm>
        </p:spPr>
        <p:txBody>
          <a:bodyPr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altLang="es-ES" sz="3200" b="1" dirty="0" smtClean="0">
                <a:solidFill>
                  <a:srgbClr val="8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FAMÍLIES</a:t>
            </a:r>
            <a:endParaRPr lang="es-ES" altLang="es-ES" sz="3200" b="1" dirty="0">
              <a:solidFill>
                <a:srgbClr val="8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1013254" y="1307886"/>
            <a:ext cx="10420865" cy="552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ca-ES" altLang="es-ES" sz="2000" dirty="0">
                <a:latin typeface="Calibri" panose="020F0502020204030204" pitchFamily="34" charset="0"/>
              </a:rPr>
              <a:t>Segons dades de l'informe de la FELGTB el </a:t>
            </a:r>
            <a:r>
              <a:rPr lang="ca-ES" altLang="es-E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82%</a:t>
            </a:r>
            <a:r>
              <a:rPr lang="ca-ES" altLang="es-ES" sz="2000" dirty="0">
                <a:latin typeface="Calibri" panose="020F0502020204030204" pitchFamily="34" charset="0"/>
              </a:rPr>
              <a:t> dels alumnes que patien assetjament </a:t>
            </a:r>
            <a:r>
              <a:rPr lang="ca-ES" altLang="es-ES" sz="2000" dirty="0" err="1">
                <a:latin typeface="Calibri" panose="020F0502020204030204" pitchFamily="34" charset="0"/>
              </a:rPr>
              <a:t>LGTBfòbic</a:t>
            </a:r>
            <a:r>
              <a:rPr lang="ca-ES" altLang="es-ES" sz="2000" dirty="0">
                <a:latin typeface="Calibri" panose="020F0502020204030204" pitchFamily="34" charset="0"/>
              </a:rPr>
              <a:t> no va informar a la família, per</a:t>
            </a:r>
            <a:r>
              <a:rPr lang="ca-ES" altLang="es-ES" sz="2000" dirty="0" smtClean="0">
                <a:latin typeface="Calibri" panose="020F0502020204030204" pitchFamily="34" charset="0"/>
              </a:rPr>
              <a:t>:</a:t>
            </a:r>
          </a:p>
          <a:p>
            <a:pPr>
              <a:lnSpc>
                <a:spcPct val="90000"/>
              </a:lnSpc>
              <a:defRPr/>
            </a:pPr>
            <a:endParaRPr lang="ca-ES" altLang="es-ES" sz="2000" dirty="0">
              <a:latin typeface="Calibri" panose="020F0502020204030204" pitchFamily="34" charset="0"/>
            </a:endParaRPr>
          </a:p>
          <a:p>
            <a:pPr marL="800100" lvl="1" indent="-342900">
              <a:lnSpc>
                <a:spcPct val="90000"/>
              </a:lnSpc>
              <a:buClr>
                <a:srgbClr val="808000"/>
              </a:buClr>
              <a:buFont typeface="Arial" panose="020B0604020202020204" pitchFamily="34" charset="0"/>
              <a:buChar char="•"/>
              <a:defRPr/>
            </a:pPr>
            <a:r>
              <a:rPr lang="ca-ES" altLang="es-ES" sz="2000" dirty="0">
                <a:latin typeface="Calibri" panose="020F0502020204030204" pitchFamily="34" charset="0"/>
              </a:rPr>
              <a:t>Vergonya</a:t>
            </a:r>
          </a:p>
          <a:p>
            <a:pPr marL="800100" lvl="1" indent="-342900">
              <a:lnSpc>
                <a:spcPct val="90000"/>
              </a:lnSpc>
              <a:buClr>
                <a:srgbClr val="808000"/>
              </a:buClr>
              <a:buFont typeface="Arial" panose="020B0604020202020204" pitchFamily="34" charset="0"/>
              <a:buChar char="•"/>
              <a:defRPr/>
            </a:pPr>
            <a:r>
              <a:rPr lang="ca-ES" altLang="es-ES" sz="2000" dirty="0">
                <a:latin typeface="Calibri" panose="020F0502020204030204" pitchFamily="34" charset="0"/>
              </a:rPr>
              <a:t>Por al rebuig</a:t>
            </a:r>
          </a:p>
          <a:p>
            <a:pPr marL="800100" lvl="1" indent="-342900">
              <a:lnSpc>
                <a:spcPct val="90000"/>
              </a:lnSpc>
              <a:buClr>
                <a:srgbClr val="808000"/>
              </a:buClr>
              <a:buFont typeface="Arial" panose="020B0604020202020204" pitchFamily="34" charset="0"/>
              <a:buChar char="•"/>
              <a:defRPr/>
            </a:pPr>
            <a:r>
              <a:rPr lang="ca-ES" altLang="es-ES" sz="2000" dirty="0">
                <a:latin typeface="Calibri" panose="020F0502020204030204" pitchFamily="34" charset="0"/>
              </a:rPr>
              <a:t>No ho veien necessari</a:t>
            </a:r>
          </a:p>
          <a:p>
            <a:pPr>
              <a:defRPr/>
            </a:pPr>
            <a:endParaRPr lang="ca-ES" altLang="es-ES" sz="20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ca-ES" altLang="es-ES" sz="2000" dirty="0">
                <a:latin typeface="Calibri" panose="020F0502020204030204" pitchFamily="34" charset="0"/>
              </a:rPr>
              <a:t>Del 18% que sí ho va fer, més el 10% que va ser descobert</a:t>
            </a:r>
            <a:r>
              <a:rPr lang="ca-ES" altLang="es-ES" sz="2000" dirty="0" smtClean="0">
                <a:latin typeface="Calibri" panose="020F0502020204030204" pitchFamily="34" charset="0"/>
              </a:rPr>
              <a:t>:</a:t>
            </a:r>
          </a:p>
          <a:p>
            <a:pPr>
              <a:defRPr/>
            </a:pPr>
            <a:endParaRPr lang="ca-ES" altLang="es-ES" sz="2000" dirty="0">
              <a:latin typeface="Calibri" panose="020F0502020204030204" pitchFamily="34" charset="0"/>
            </a:endParaRPr>
          </a:p>
          <a:p>
            <a:pPr marL="800100" lvl="1" indent="-342900">
              <a:lnSpc>
                <a:spcPct val="90000"/>
              </a:lnSpc>
              <a:buClr>
                <a:srgbClr val="808000"/>
              </a:buClr>
              <a:buFont typeface="Arial" panose="020B0604020202020204" pitchFamily="34" charset="0"/>
              <a:buChar char="•"/>
              <a:defRPr/>
            </a:pPr>
            <a:r>
              <a:rPr lang="ca-ES" altLang="es-ES" sz="2000" dirty="0">
                <a:latin typeface="Calibri" panose="020F0502020204030204" pitchFamily="34" charset="0"/>
              </a:rPr>
              <a:t>27% no va rebre suport de la seva família </a:t>
            </a:r>
          </a:p>
          <a:p>
            <a:pPr marL="800100" lvl="1" indent="-342900">
              <a:lnSpc>
                <a:spcPct val="90000"/>
              </a:lnSpc>
              <a:buClr>
                <a:srgbClr val="808000"/>
              </a:buClr>
              <a:buFont typeface="Arial" panose="020B0604020202020204" pitchFamily="34" charset="0"/>
              <a:buChar char="•"/>
              <a:defRPr/>
            </a:pPr>
            <a:r>
              <a:rPr lang="ca-ES" altLang="es-ES" sz="2000" dirty="0">
                <a:latin typeface="Calibri" panose="020F0502020204030204" pitchFamily="34" charset="0"/>
              </a:rPr>
              <a:t>73% si (fonamentalment de la mare).</a:t>
            </a:r>
          </a:p>
          <a:p>
            <a:pPr>
              <a:defRPr/>
            </a:pPr>
            <a:endParaRPr lang="ca-ES" altLang="es-ES" sz="2000" dirty="0">
              <a:latin typeface="Calibri" panose="020F0502020204030204" pitchFamily="34" charset="0"/>
            </a:endParaRPr>
          </a:p>
          <a:p>
            <a:pPr>
              <a:defRPr/>
            </a:pPr>
            <a:endParaRPr lang="ca-ES" altLang="es-ES" sz="2000" dirty="0"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ca-ES" altLang="es-E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La xarxa formada per la família, el cercle d'amistats i el professorat és fonamental per a la prevenció d'aquesta violència.</a:t>
            </a:r>
          </a:p>
          <a:p>
            <a:pPr algn="r">
              <a:defRPr/>
            </a:pPr>
            <a:endParaRPr lang="ca-ES" altLang="es-ES" sz="2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defRPr/>
            </a:pPr>
            <a:endParaRPr lang="ca-ES" altLang="es-ES" sz="2100" dirty="0">
              <a:latin typeface="Arial" charset="0"/>
            </a:endParaRPr>
          </a:p>
          <a:p>
            <a:pPr>
              <a:lnSpc>
                <a:spcPct val="93000"/>
              </a:lnSpc>
              <a:spcAft>
                <a:spcPts val="1425"/>
              </a:spcAft>
              <a:buClr>
                <a:srgbClr val="FF6633"/>
              </a:buClr>
              <a:buSzPct val="45000"/>
              <a:buFont typeface="Wingdings" pitchFamily="2" charset="2"/>
              <a:buChar char=""/>
              <a:defRPr/>
            </a:pPr>
            <a:endParaRPr lang="es-ES" altLang="es-ES" dirty="0">
              <a:solidFill>
                <a:srgbClr val="FF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166284" y="1747792"/>
            <a:ext cx="3786389" cy="26504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08" y="6615536"/>
            <a:ext cx="5092979" cy="18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5427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990334" y="376237"/>
            <a:ext cx="8229600" cy="777875"/>
          </a:xfrm>
        </p:spPr>
        <p:txBody>
          <a:bodyPr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altLang="es-ES" sz="3600" b="1" dirty="0">
                <a:solidFill>
                  <a:srgbClr val="8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DETECCIÓ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980303" y="571992"/>
            <a:ext cx="10239631" cy="5780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 algn="just">
              <a:lnSpc>
                <a:spcPct val="130000"/>
              </a:lnSpc>
              <a:defRPr/>
            </a:pPr>
            <a:endParaRPr lang="ca-ES" altLang="es-ES" sz="2200" dirty="0" smtClean="0">
              <a:latin typeface="Calibri" panose="020F0502020204030204" pitchFamily="34" charset="0"/>
            </a:endParaRPr>
          </a:p>
          <a:p>
            <a:pPr marL="800100" lvl="1" indent="-342900" algn="just">
              <a:lnSpc>
                <a:spcPct val="130000"/>
              </a:lnSpc>
              <a:buClr>
                <a:srgbClr val="808000"/>
              </a:buClr>
              <a:buFont typeface="Arial" panose="020B0604020202020204" pitchFamily="34" charset="0"/>
              <a:buChar char="•"/>
              <a:defRPr/>
            </a:pPr>
            <a:r>
              <a:rPr lang="ca-ES" altLang="es-ES" sz="2200" dirty="0" smtClean="0">
                <a:latin typeface="Calibri" panose="020F0502020204030204" pitchFamily="34" charset="0"/>
              </a:rPr>
              <a:t>Distingir </a:t>
            </a:r>
            <a:r>
              <a:rPr lang="ca-ES" altLang="es-ES" sz="2200" dirty="0">
                <a:latin typeface="Calibri" panose="020F0502020204030204" pitchFamily="34" charset="0"/>
              </a:rPr>
              <a:t>la víctima del/s agressor/s</a:t>
            </a:r>
          </a:p>
          <a:p>
            <a:pPr marL="800100" lvl="1" indent="-342900" algn="just">
              <a:lnSpc>
                <a:spcPct val="130000"/>
              </a:lnSpc>
              <a:buClr>
                <a:srgbClr val="808000"/>
              </a:buClr>
              <a:buFont typeface="Arial" panose="020B0604020202020204" pitchFamily="34" charset="0"/>
              <a:buChar char="•"/>
              <a:defRPr/>
            </a:pPr>
            <a:r>
              <a:rPr lang="ca-ES" altLang="es-ES" sz="2200" dirty="0">
                <a:latin typeface="Calibri" panose="020F0502020204030204" pitchFamily="34" charset="0"/>
              </a:rPr>
              <a:t> Preguntar als companys i companyes de classe què està passant </a:t>
            </a:r>
          </a:p>
          <a:p>
            <a:pPr marL="800100" lvl="1" indent="-342900" algn="just">
              <a:lnSpc>
                <a:spcPct val="130000"/>
              </a:lnSpc>
              <a:buClr>
                <a:srgbClr val="808000"/>
              </a:buClr>
              <a:buFont typeface="Arial" panose="020B0604020202020204" pitchFamily="34" charset="0"/>
              <a:buChar char="•"/>
              <a:defRPr/>
            </a:pPr>
            <a:r>
              <a:rPr lang="ca-ES" altLang="es-ES" sz="2200" dirty="0">
                <a:latin typeface="Calibri" panose="020F0502020204030204" pitchFamily="34" charset="0"/>
              </a:rPr>
              <a:t> Fixar-se en les portes dels lavabos i parets dels passadissos, ja que solen donar informació</a:t>
            </a:r>
          </a:p>
          <a:p>
            <a:pPr lvl="1" algn="just">
              <a:lnSpc>
                <a:spcPct val="130000"/>
              </a:lnSpc>
              <a:buFont typeface="Times New Roman" pitchFamily="18" charset="0"/>
              <a:buChar char="•"/>
              <a:defRPr/>
            </a:pPr>
            <a:endParaRPr lang="ca-ES" altLang="es-ES" sz="22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ca-ES" altLang="es-ES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La víctima presenta:</a:t>
            </a:r>
          </a:p>
          <a:p>
            <a:pPr lvl="1">
              <a:buFont typeface="Times New Roman" pitchFamily="18" charset="0"/>
              <a:buChar char="•"/>
              <a:defRPr/>
            </a:pPr>
            <a:r>
              <a:rPr lang="ca-ES" altLang="es-ES" sz="2200" dirty="0">
                <a:latin typeface="Calibri" panose="020F0502020204030204" pitchFamily="34" charset="0"/>
              </a:rPr>
              <a:t>  Baixa autoestima i inseguretat</a:t>
            </a:r>
          </a:p>
          <a:p>
            <a:pPr lvl="1">
              <a:buFont typeface="Times New Roman" pitchFamily="18" charset="0"/>
              <a:buChar char="•"/>
              <a:defRPr/>
            </a:pPr>
            <a:r>
              <a:rPr lang="ca-ES" altLang="es-ES" sz="2200" dirty="0">
                <a:latin typeface="Calibri" panose="020F0502020204030204" pitchFamily="34" charset="0"/>
              </a:rPr>
              <a:t>  Comportament indecís i nerviós</a:t>
            </a:r>
          </a:p>
          <a:p>
            <a:pPr lvl="1">
              <a:buFont typeface="Times New Roman" pitchFamily="18" charset="0"/>
              <a:buChar char="•"/>
              <a:defRPr/>
            </a:pPr>
            <a:r>
              <a:rPr lang="ca-ES" altLang="es-ES" sz="2200" dirty="0">
                <a:latin typeface="Calibri" panose="020F0502020204030204" pitchFamily="34" charset="0"/>
              </a:rPr>
              <a:t>  Trastorn emocional</a:t>
            </a:r>
          </a:p>
          <a:p>
            <a:pPr lvl="1">
              <a:buFont typeface="Times New Roman" pitchFamily="18" charset="0"/>
              <a:buChar char="•"/>
              <a:defRPr/>
            </a:pPr>
            <a:r>
              <a:rPr lang="ca-ES" altLang="es-ES" sz="2200" dirty="0">
                <a:latin typeface="Calibri" panose="020F0502020204030204" pitchFamily="34" charset="0"/>
              </a:rPr>
              <a:t>  Baix rendiment escolar</a:t>
            </a:r>
          </a:p>
          <a:p>
            <a:pPr lvl="1">
              <a:buFont typeface="Times New Roman" pitchFamily="18" charset="0"/>
              <a:buChar char="•"/>
              <a:defRPr/>
            </a:pPr>
            <a:r>
              <a:rPr lang="ca-ES" altLang="es-ES" sz="2200" dirty="0">
                <a:latin typeface="Calibri" panose="020F0502020204030204" pitchFamily="34" charset="0"/>
              </a:rPr>
              <a:t>  Aïllament i auto-exclusió (gimnàs, pistes, parc</a:t>
            </a:r>
            <a:r>
              <a:rPr lang="ca-ES" altLang="es-ES" sz="2200" dirty="0" smtClean="0">
                <a:latin typeface="Calibri" panose="020F0502020204030204" pitchFamily="34" charset="0"/>
              </a:rPr>
              <a:t>,...)</a:t>
            </a:r>
          </a:p>
          <a:p>
            <a:pPr marL="0" lvl="1">
              <a:defRPr/>
            </a:pPr>
            <a:endParaRPr lang="ca-ES" altLang="es-ES" sz="2200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 marL="0" lvl="1">
              <a:defRPr/>
            </a:pPr>
            <a:r>
              <a:rPr lang="ca-ES" altLang="es-ES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En </a:t>
            </a:r>
            <a:r>
              <a:rPr lang="ca-ES" altLang="es-ES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casos extrems</a:t>
            </a:r>
            <a:r>
              <a:rPr lang="ca-ES" altLang="es-ES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:</a:t>
            </a:r>
            <a:r>
              <a:rPr lang="ca-ES" altLang="es-ES" sz="2200" dirty="0" smtClean="0">
                <a:latin typeface="Calibri" panose="020F0502020204030204" pitchFamily="34" charset="0"/>
              </a:rPr>
              <a:t> </a:t>
            </a:r>
            <a:r>
              <a:rPr lang="ca-ES" altLang="es-ES" sz="2200" dirty="0">
                <a:latin typeface="Calibri" panose="020F0502020204030204" pitchFamily="34" charset="0"/>
              </a:rPr>
              <a:t>a</a:t>
            </a:r>
            <a:r>
              <a:rPr lang="ca-ES" altLang="es-ES" sz="2200" dirty="0" smtClean="0">
                <a:latin typeface="Calibri" panose="020F0502020204030204" pitchFamily="34" charset="0"/>
              </a:rPr>
              <a:t>gressivitat</a:t>
            </a:r>
            <a:r>
              <a:rPr lang="ca-ES" altLang="es-ES" sz="2200" dirty="0">
                <a:latin typeface="Calibri" panose="020F0502020204030204" pitchFamily="34" charset="0"/>
              </a:rPr>
              <a:t>, depressió, conducta auto-lesiva, </a:t>
            </a:r>
            <a:r>
              <a:rPr lang="ca-ES" altLang="es-ES" sz="2200" dirty="0" smtClean="0">
                <a:latin typeface="Calibri" panose="020F0502020204030204" pitchFamily="34" charset="0"/>
              </a:rPr>
              <a:t>angoixa social, pensaments </a:t>
            </a:r>
            <a:r>
              <a:rPr lang="ca-ES" altLang="es-ES" sz="2200" dirty="0">
                <a:latin typeface="Calibri" panose="020F0502020204030204" pitchFamily="34" charset="0"/>
              </a:rPr>
              <a:t>suïcides...</a:t>
            </a:r>
            <a:endParaRPr lang="es-ES" altLang="es-ES" dirty="0">
              <a:solidFill>
                <a:srgbClr val="FF33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166284" y="1747792"/>
            <a:ext cx="3786389" cy="26504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08" y="6615536"/>
            <a:ext cx="5092979" cy="18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0428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055429" y="289693"/>
            <a:ext cx="8197850" cy="838200"/>
          </a:xfrm>
        </p:spPr>
        <p:txBody>
          <a:bodyPr>
            <a:noAutofit/>
          </a:bodyPr>
          <a:lstStyle/>
          <a:p>
            <a:pPr algn="r">
              <a:tabLst>
                <a:tab pos="0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5993" algn="l"/>
                <a:tab pos="5293518" algn="l"/>
                <a:tab pos="5701045" algn="l"/>
                <a:tab pos="6108570" algn="l"/>
                <a:tab pos="6516097" algn="l"/>
                <a:tab pos="6923622" algn="l"/>
                <a:tab pos="7331149" algn="l"/>
                <a:tab pos="7738674" algn="l"/>
                <a:tab pos="8146201" algn="l"/>
              </a:tabLst>
              <a:defRPr/>
            </a:pPr>
            <a:r>
              <a:rPr lang="es-ES" altLang="es-ES" sz="3200" b="1" dirty="0" err="1" smtClean="0">
                <a:solidFill>
                  <a:srgbClr val="8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Desigualtats</a:t>
            </a:r>
            <a:r>
              <a:rPr lang="es-ES" altLang="es-ES" sz="3200" b="1" dirty="0" smtClean="0">
                <a:solidFill>
                  <a:srgbClr val="8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de </a:t>
            </a:r>
            <a:r>
              <a:rPr lang="es-ES" altLang="es-ES" sz="3200" b="1" dirty="0" err="1" smtClean="0">
                <a:solidFill>
                  <a:srgbClr val="8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gènere</a:t>
            </a:r>
            <a:endParaRPr lang="es-ES" altLang="es-ES" sz="3200" b="1" dirty="0" smtClean="0">
              <a:solidFill>
                <a:srgbClr val="8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854852" y="677839"/>
            <a:ext cx="10231395" cy="3395663"/>
          </a:xfrm>
          <a:extLst/>
        </p:spPr>
        <p:txBody>
          <a:bodyPr vert="horz" lIns="0" tIns="0" rIns="0" bIns="0" rtlCol="0" anchor="ctr">
            <a:normAutofit/>
          </a:bodyPr>
          <a:lstStyle/>
          <a:p>
            <a:pPr marL="0" indent="0" algn="just">
              <a:lnSpc>
                <a:spcPct val="150000"/>
              </a:lnSpc>
              <a:buNone/>
              <a:tabLst>
                <a:tab pos="30960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5993" algn="l"/>
                <a:tab pos="5293518" algn="l"/>
                <a:tab pos="5701045" algn="l"/>
                <a:tab pos="6108570" algn="l"/>
                <a:tab pos="6516097" algn="l"/>
                <a:tab pos="6923622" algn="l"/>
                <a:tab pos="7331149" algn="l"/>
                <a:tab pos="7738674" algn="l"/>
                <a:tab pos="8146201" algn="l"/>
              </a:tabLst>
              <a:defRPr/>
            </a:pPr>
            <a:endParaRPr lang="ca-ES" altLang="es-ES" sz="2086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73604" indent="-300965" algn="just">
              <a:lnSpc>
                <a:spcPct val="150000"/>
              </a:lnSpc>
              <a:tabLst>
                <a:tab pos="30960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5993" algn="l"/>
                <a:tab pos="5293518" algn="l"/>
                <a:tab pos="5701045" algn="l"/>
                <a:tab pos="6108570" algn="l"/>
                <a:tab pos="6516097" algn="l"/>
                <a:tab pos="6923622" algn="l"/>
                <a:tab pos="7331149" algn="l"/>
                <a:tab pos="7738674" algn="l"/>
                <a:tab pos="8146201" algn="l"/>
              </a:tabLst>
              <a:defRPr/>
            </a:pPr>
            <a:r>
              <a:rPr lang="ca-ES" altLang="es-ES" sz="2086" dirty="0" smtClean="0">
                <a:latin typeface="Calibri" panose="020F0502020204030204" pitchFamily="34" charset="0"/>
              </a:rPr>
              <a:t>Les </a:t>
            </a:r>
            <a:r>
              <a:rPr lang="ca-ES" altLang="es-ES" sz="2086" dirty="0">
                <a:latin typeface="Calibri" panose="020F0502020204030204" pitchFamily="34" charset="0"/>
              </a:rPr>
              <a:t>desigualtats de </a:t>
            </a:r>
            <a:r>
              <a:rPr lang="ca-ES" altLang="es-ES" sz="2086" dirty="0" smtClean="0">
                <a:latin typeface="Calibri" panose="020F0502020204030204" pitchFamily="34" charset="0"/>
              </a:rPr>
              <a:t>gènere </a:t>
            </a:r>
            <a:r>
              <a:rPr lang="ca-ES" altLang="es-ES" sz="2086" dirty="0">
                <a:latin typeface="Calibri" panose="020F0502020204030204" pitchFamily="34" charset="0"/>
              </a:rPr>
              <a:t>són la </a:t>
            </a:r>
            <a:r>
              <a:rPr lang="ca-ES" altLang="es-ES" sz="2086" b="1" dirty="0">
                <a:latin typeface="Calibri" panose="020F0502020204030204" pitchFamily="34" charset="0"/>
              </a:rPr>
              <a:t>distribució de rols i poders </a:t>
            </a:r>
            <a:r>
              <a:rPr lang="ca-ES" altLang="es-ES" sz="2086" dirty="0">
                <a:latin typeface="Calibri" panose="020F0502020204030204" pitchFamily="34" charset="0"/>
              </a:rPr>
              <a:t>a la nostra societat que atorga un valor superior a un gènere (masculí) en vers l'altre (femení). </a:t>
            </a:r>
          </a:p>
          <a:p>
            <a:pPr marL="273604" indent="-300965" algn="just">
              <a:lnSpc>
                <a:spcPct val="150000"/>
              </a:lnSpc>
              <a:tabLst>
                <a:tab pos="30960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5993" algn="l"/>
                <a:tab pos="5293518" algn="l"/>
                <a:tab pos="5701045" algn="l"/>
                <a:tab pos="6108570" algn="l"/>
                <a:tab pos="6516097" algn="l"/>
                <a:tab pos="6923622" algn="l"/>
                <a:tab pos="7331149" algn="l"/>
                <a:tab pos="7738674" algn="l"/>
                <a:tab pos="8146201" algn="l"/>
              </a:tabLst>
              <a:defRPr/>
            </a:pPr>
            <a:r>
              <a:rPr lang="ca-ES" altLang="es-ES" sz="2086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	Alguns exemples</a:t>
            </a:r>
            <a:r>
              <a:rPr lang="ca-ES" altLang="es-ES" sz="2086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:</a:t>
            </a:r>
          </a:p>
          <a:p>
            <a:pPr marL="273604" indent="-300965" algn="just">
              <a:lnSpc>
                <a:spcPct val="150000"/>
              </a:lnSpc>
              <a:tabLst>
                <a:tab pos="30960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5993" algn="l"/>
                <a:tab pos="5293518" algn="l"/>
                <a:tab pos="5701045" algn="l"/>
                <a:tab pos="6108570" algn="l"/>
                <a:tab pos="6516097" algn="l"/>
                <a:tab pos="6923622" algn="l"/>
                <a:tab pos="7331149" algn="l"/>
                <a:tab pos="7738674" algn="l"/>
                <a:tab pos="8146201" algn="l"/>
              </a:tabLst>
              <a:defRPr/>
            </a:pPr>
            <a:endParaRPr lang="ca-ES" altLang="es-ES" sz="2086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 marL="273604" indent="-300965" algn="just">
              <a:lnSpc>
                <a:spcPct val="150000"/>
              </a:lnSpc>
              <a:tabLst>
                <a:tab pos="30960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5993" algn="l"/>
                <a:tab pos="5293518" algn="l"/>
                <a:tab pos="5701045" algn="l"/>
                <a:tab pos="6108570" algn="l"/>
                <a:tab pos="6516097" algn="l"/>
                <a:tab pos="6923622" algn="l"/>
                <a:tab pos="7331149" algn="l"/>
                <a:tab pos="7738674" algn="l"/>
                <a:tab pos="8146201" algn="l"/>
              </a:tabLst>
              <a:defRPr/>
            </a:pPr>
            <a:endParaRPr lang="ca-ES" altLang="es-ES" sz="2086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graphicFrame>
        <p:nvGraphicFramePr>
          <p:cNvPr id="15369" name="Group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990552"/>
              </p:ext>
            </p:extLst>
          </p:nvPr>
        </p:nvGraphicFramePr>
        <p:xfrm>
          <a:off x="996777" y="2869815"/>
          <a:ext cx="10529815" cy="3200400"/>
        </p:xfrm>
        <a:graphic>
          <a:graphicData uri="http://schemas.openxmlformats.org/drawingml/2006/table">
            <a:tbl>
              <a:tblPr/>
              <a:tblGrid>
                <a:gridCol w="6945375"/>
                <a:gridCol w="3584440"/>
              </a:tblGrid>
              <a:tr h="3200400">
                <a:tc>
                  <a:txBody>
                    <a:bodyPr/>
                    <a:lstStyle>
                      <a:lvl1pPr defTabSz="449263" eaLnBrk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503238" defTabSz="449263" eaLnBrk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006475" defTabSz="449263" eaLnBrk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511300" defTabSz="449263" eaLnBrk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14538" defTabSz="449263" eaLnBrk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471738" indent="-2270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28938" indent="-2270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386138" indent="-2270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43338" indent="-2270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288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45000"/>
                        <a:buFont typeface="Symbol" pitchFamily="18" charset="2"/>
                        <a:buChar char="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s-ES" alt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WenQuanYi Zen Hei" charset="0"/>
                          <a:cs typeface="Arial" charset="0"/>
                        </a:rPr>
                        <a:t> </a:t>
                      </a:r>
                      <a:r>
                        <a:rPr kumimoji="0" lang="es-ES" altLang="es-E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WenQuanYi Zen Hei" charset="0"/>
                          <a:cs typeface="Arial" charset="0"/>
                        </a:rPr>
                        <a:t>Feminització</a:t>
                      </a:r>
                      <a:r>
                        <a:rPr kumimoji="0" lang="es-ES" alt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WenQuanYi Zen Hei" charset="0"/>
                          <a:cs typeface="Arial" charset="0"/>
                        </a:rPr>
                        <a:t> del </a:t>
                      </a:r>
                      <a:r>
                        <a:rPr kumimoji="0" lang="es-ES" altLang="es-E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WenQuanYi Zen Hei" charset="0"/>
                          <a:cs typeface="Arial" charset="0"/>
                        </a:rPr>
                        <a:t>treball</a:t>
                      </a:r>
                      <a:r>
                        <a:rPr kumimoji="0" lang="es-ES" alt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WenQuanYi Zen Hei" charset="0"/>
                          <a:cs typeface="Arial" charset="0"/>
                        </a:rPr>
                        <a:t> de cura</a:t>
                      </a: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288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45000"/>
                        <a:buFont typeface="Symbol" pitchFamily="18" charset="2"/>
                        <a:buChar char="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ca-ES" alt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WenQuanYi Zen Hei" charset="0"/>
                          <a:cs typeface="Arial" charset="0"/>
                        </a:rPr>
                        <a:t> Divisió sexual del treball</a:t>
                      </a:r>
                      <a:endParaRPr kumimoji="0" lang="es-ES" alt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WenQuanYi Zen Hei" charset="0"/>
                        <a:cs typeface="Arial" charset="0"/>
                      </a:endParaRP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288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45000"/>
                        <a:buFont typeface="Symbol" pitchFamily="18" charset="2"/>
                        <a:buChar char="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s-ES" alt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WenQuanYi Zen Hei" charset="0"/>
                          <a:cs typeface="Arial" charset="0"/>
                        </a:rPr>
                        <a:t> Por i </a:t>
                      </a:r>
                      <a:r>
                        <a:rPr kumimoji="0" lang="es-ES" altLang="es-E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WenQuanYi Zen Hei" charset="0"/>
                          <a:cs typeface="Arial" charset="0"/>
                        </a:rPr>
                        <a:t>inseguretat</a:t>
                      </a:r>
                      <a:r>
                        <a:rPr kumimoji="0" lang="es-ES" alt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WenQuanYi Zen Hei" charset="0"/>
                          <a:cs typeface="Arial" charset="0"/>
                        </a:rPr>
                        <a:t> al </a:t>
                      </a:r>
                      <a:r>
                        <a:rPr kumimoji="0" lang="es-ES" altLang="es-E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WenQuanYi Zen Hei" charset="0"/>
                          <a:cs typeface="Arial" charset="0"/>
                        </a:rPr>
                        <a:t>carrer</a:t>
                      </a:r>
                      <a:r>
                        <a:rPr kumimoji="0" lang="es-ES" alt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WenQuanYi Zen Hei" charset="0"/>
                          <a:cs typeface="Arial" charset="0"/>
                        </a:rPr>
                        <a:t> – </a:t>
                      </a:r>
                      <a:r>
                        <a:rPr kumimoji="0" lang="es-ES" altLang="es-E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WenQuanYi Zen Hei" charset="0"/>
                          <a:cs typeface="Arial" charset="0"/>
                        </a:rPr>
                        <a:t>espai</a:t>
                      </a:r>
                      <a:r>
                        <a:rPr kumimoji="0" lang="es-ES" alt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WenQuanYi Zen Hei" charset="0"/>
                          <a:cs typeface="Arial" charset="0"/>
                        </a:rPr>
                        <a:t> </a:t>
                      </a:r>
                      <a:r>
                        <a:rPr kumimoji="0" lang="es-ES" altLang="es-E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WenQuanYi Zen Hei" charset="0"/>
                          <a:cs typeface="Arial" charset="0"/>
                        </a:rPr>
                        <a:t>públic</a:t>
                      </a:r>
                      <a:r>
                        <a:rPr kumimoji="0" lang="es-ES" alt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WenQuanYi Zen Hei" charset="0"/>
                          <a:cs typeface="Arial" charset="0"/>
                        </a:rPr>
                        <a:t> </a:t>
                      </a:r>
                      <a:r>
                        <a:rPr kumimoji="0" lang="es-ES" alt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WenQuanYi Zen Hei" charset="0"/>
                          <a:cs typeface="Arial" charset="0"/>
                        </a:rPr>
                        <a:t>(</a:t>
                      </a:r>
                      <a:r>
                        <a:rPr kumimoji="0" lang="es-ES" altLang="es-E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WenQuanYi Zen Hei" charset="0"/>
                          <a:cs typeface="Arial" charset="0"/>
                        </a:rPr>
                        <a:t>s’ha</a:t>
                      </a:r>
                      <a:r>
                        <a:rPr kumimoji="0" lang="es-ES" alt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WenQuanYi Zen Hei" charset="0"/>
                          <a:cs typeface="Arial" charset="0"/>
                        </a:rPr>
                        <a:t> </a:t>
                      </a:r>
                      <a:r>
                        <a:rPr kumimoji="0" lang="es-ES" altLang="es-E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WenQuanYi Zen Hei" charset="0"/>
                          <a:cs typeface="Arial" charset="0"/>
                        </a:rPr>
                        <a:t>reproduït</a:t>
                      </a:r>
                      <a:r>
                        <a:rPr kumimoji="0" lang="es-ES" alt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WenQuanYi Zen Hei" charset="0"/>
                          <a:cs typeface="Arial" charset="0"/>
                        </a:rPr>
                        <a:t> a la </a:t>
                      </a:r>
                      <a:r>
                        <a:rPr kumimoji="0" lang="es-ES" altLang="es-E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WenQuanYi Zen Hei" charset="0"/>
                          <a:cs typeface="Arial" charset="0"/>
                        </a:rPr>
                        <a:t>xarxa</a:t>
                      </a:r>
                      <a:r>
                        <a:rPr kumimoji="0" lang="es-ES" alt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WenQuanYi Zen Hei" charset="0"/>
                          <a:cs typeface="Arial" charset="0"/>
                        </a:rPr>
                        <a:t>?)</a:t>
                      </a: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288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45000"/>
                        <a:buFont typeface="Symbol" pitchFamily="18" charset="2"/>
                        <a:buChar char="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ca-ES" alt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WenQuanYi Zen Hei" charset="0"/>
                          <a:cs typeface="Arial" charset="0"/>
                        </a:rPr>
                        <a:t> </a:t>
                      </a:r>
                      <a:r>
                        <a:rPr kumimoji="0" lang="ca-ES" alt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WenQuanYi Zen Hei" charset="0"/>
                          <a:cs typeface="Arial" charset="0"/>
                        </a:rPr>
                        <a:t>Bretxa digital</a:t>
                      </a:r>
                      <a:endParaRPr kumimoji="0" lang="es-ES" alt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WenQuanYi Zen Hei" charset="0"/>
                        <a:cs typeface="Arial" charset="0"/>
                      </a:endParaRP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288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45000"/>
                        <a:buFont typeface="Symbol" pitchFamily="18" charset="2"/>
                        <a:buChar char="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s-ES" alt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WenQuanYi Zen Hei" charset="0"/>
                          <a:cs typeface="Arial" charset="0"/>
                        </a:rPr>
                        <a:t> </a:t>
                      </a:r>
                      <a:r>
                        <a:rPr kumimoji="0" lang="es-ES" altLang="es-E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WenQuanYi Zen Hei" charset="0"/>
                          <a:cs typeface="Arial" charset="0"/>
                        </a:rPr>
                        <a:t>Pressió</a:t>
                      </a:r>
                      <a:r>
                        <a:rPr kumimoji="0" lang="es-ES" alt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WenQuanYi Zen Hei" charset="0"/>
                          <a:cs typeface="Arial" charset="0"/>
                        </a:rPr>
                        <a:t> de la </a:t>
                      </a:r>
                      <a:r>
                        <a:rPr kumimoji="0" lang="es-ES" altLang="es-E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WenQuanYi Zen Hei" charset="0"/>
                          <a:cs typeface="Arial" charset="0"/>
                        </a:rPr>
                        <a:t>maternitat</a:t>
                      </a:r>
                      <a:r>
                        <a:rPr kumimoji="0" lang="es-ES" alt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WenQuanYi Zen Hei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288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45000"/>
                        <a:buFont typeface="Symbol" pitchFamily="18" charset="2"/>
                        <a:buChar char="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s-ES" alt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WenQuanYi Zen Hei" charset="0"/>
                          <a:cs typeface="Arial" charset="0"/>
                        </a:rPr>
                        <a:t> </a:t>
                      </a:r>
                      <a:r>
                        <a:rPr kumimoji="0" lang="es-ES" altLang="es-E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WenQuanYi Zen Hei" charset="0"/>
                          <a:cs typeface="Arial" charset="0"/>
                        </a:rPr>
                        <a:t>Ús</a:t>
                      </a:r>
                      <a:r>
                        <a:rPr kumimoji="0" lang="es-ES" alt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WenQuanYi Zen Hei" charset="0"/>
                          <a:cs typeface="Arial" charset="0"/>
                        </a:rPr>
                        <a:t> </a:t>
                      </a:r>
                      <a:r>
                        <a:rPr kumimoji="0" lang="es-ES" altLang="es-E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WenQuanYi Zen Hei" charset="0"/>
                          <a:cs typeface="Arial" charset="0"/>
                        </a:rPr>
                        <a:t>legítim</a:t>
                      </a:r>
                      <a:r>
                        <a:rPr kumimoji="0" lang="es-ES" alt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WenQuanYi Zen Hei" charset="0"/>
                          <a:cs typeface="Arial" charset="0"/>
                        </a:rPr>
                        <a:t> de la </a:t>
                      </a:r>
                      <a:r>
                        <a:rPr kumimoji="0" lang="es-ES" altLang="es-E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WenQuanYi Zen Hei" charset="0"/>
                          <a:cs typeface="Arial" charset="0"/>
                        </a:rPr>
                        <a:t>violència</a:t>
                      </a:r>
                      <a:r>
                        <a:rPr kumimoji="0" lang="es-ES" alt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WenQuanYi Zen Hei" charset="0"/>
                          <a:cs typeface="Arial" charset="0"/>
                        </a:rPr>
                        <a:t> per </a:t>
                      </a:r>
                      <a:r>
                        <a:rPr kumimoji="0" lang="es-ES" altLang="es-E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WenQuanYi Zen Hei" charset="0"/>
                          <a:cs typeface="Arial" charset="0"/>
                        </a:rPr>
                        <a:t>part</a:t>
                      </a:r>
                      <a:r>
                        <a:rPr kumimoji="0" lang="es-ES" alt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WenQuanYi Zen Hei" charset="0"/>
                          <a:cs typeface="Arial" charset="0"/>
                        </a:rPr>
                        <a:t> </a:t>
                      </a:r>
                      <a:r>
                        <a:rPr kumimoji="0" lang="es-ES" altLang="es-E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WenQuanYi Zen Hei" charset="0"/>
                          <a:cs typeface="Arial" charset="0"/>
                        </a:rPr>
                        <a:t>dels</a:t>
                      </a:r>
                      <a:r>
                        <a:rPr kumimoji="0" lang="es-ES" alt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WenQuanYi Zen Hei" charset="0"/>
                          <a:cs typeface="Arial" charset="0"/>
                        </a:rPr>
                        <a:t> </a:t>
                      </a:r>
                      <a:r>
                        <a:rPr kumimoji="0" lang="es-ES" altLang="es-E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WenQuanYi Zen Hei" charset="0"/>
                          <a:cs typeface="Arial" charset="0"/>
                        </a:rPr>
                        <a:t>homes</a:t>
                      </a:r>
                      <a:endParaRPr kumimoji="0" lang="es-ES" alt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WenQuanYi Zen Hei" charset="0"/>
                        <a:cs typeface="Arial" charset="0"/>
                      </a:endParaRP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288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45000"/>
                        <a:buFont typeface="Symbol" pitchFamily="18" charset="2"/>
                        <a:buChar char="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es-ES" altLang="es-E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WenQuanYi Zen Hei" charset="0"/>
                          <a:cs typeface="Arial" charset="0"/>
                        </a:rPr>
                        <a:t>Objectualització</a:t>
                      </a:r>
                      <a:r>
                        <a:rPr kumimoji="0" lang="es-ES" alt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WenQuanYi Zen Hei" charset="0"/>
                          <a:cs typeface="Arial" charset="0"/>
                        </a:rPr>
                        <a:t> del </a:t>
                      </a:r>
                      <a:r>
                        <a:rPr kumimoji="0" lang="es-ES" altLang="es-E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WenQuanYi Zen Hei" charset="0"/>
                          <a:cs typeface="Arial" charset="0"/>
                        </a:rPr>
                        <a:t>cos</a:t>
                      </a:r>
                      <a:r>
                        <a:rPr kumimoji="0" lang="es-ES" alt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WenQuanYi Zen Hei" charset="0"/>
                          <a:cs typeface="Arial" charset="0"/>
                        </a:rPr>
                        <a:t> de les dones </a:t>
                      </a:r>
                      <a:r>
                        <a:rPr kumimoji="0" lang="es-ES" alt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WenQuanYi Zen Hei" charset="0"/>
                          <a:cs typeface="Arial" charset="0"/>
                        </a:rPr>
                        <a:t>                 </a:t>
                      </a:r>
                    </a:p>
                  </a:txBody>
                  <a:tcPr marL="81631" marR="81631" marT="332413" marB="4245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 eaLnBrk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7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503238" defTabSz="449263" eaLnBrk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006475" defTabSz="449263" eaLnBrk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511300" defTabSz="449263" eaLnBrk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14538" defTabSz="449263" eaLnBrk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471738" indent="-2270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28938" indent="-2270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386138" indent="-2270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43338" indent="-227013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3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es-ES" alt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4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es-ES" alt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81631" marR="81631" marT="835457" marB="4245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379077" y="2444880"/>
            <a:ext cx="5257800" cy="36804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08" y="6615536"/>
            <a:ext cx="5092979" cy="18674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146" y="483766"/>
            <a:ext cx="286535" cy="45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7397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64261" y="210667"/>
            <a:ext cx="8229600" cy="777875"/>
          </a:xfrm>
        </p:spPr>
        <p:txBody>
          <a:bodyPr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altLang="es-ES" sz="3600" b="1" dirty="0">
                <a:solidFill>
                  <a:srgbClr val="8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DETECCIÓ</a:t>
            </a: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82164" y="681657"/>
            <a:ext cx="11211697" cy="362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>
              <a:buFont typeface="Times New Roman" pitchFamily="18" charset="0"/>
              <a:buChar char="•"/>
              <a:defRPr/>
            </a:pPr>
            <a:endParaRPr lang="ca-ES" altLang="es-ES" sz="2400" dirty="0">
              <a:latin typeface="Calibri" panose="020F050202020403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ca-ES" altLang="es-ES" sz="2400" dirty="0">
                <a:latin typeface="Calibri" panose="020F0502020204030204" pitchFamily="34" charset="0"/>
              </a:rPr>
              <a:t>La diversitat sexual i de gènere continua sent un dels </a:t>
            </a:r>
            <a:r>
              <a:rPr lang="ca-ES" altLang="es-ES" sz="2400" b="1" dirty="0">
                <a:latin typeface="Calibri" panose="020F0502020204030204" pitchFamily="34" charset="0"/>
              </a:rPr>
              <a:t>primers motius d’assetjament a l’escola</a:t>
            </a:r>
          </a:p>
          <a:p>
            <a:pPr lvl="1" algn="just">
              <a:buFont typeface="Times New Roman" pitchFamily="18" charset="0"/>
              <a:buChar char="•"/>
              <a:defRPr/>
            </a:pPr>
            <a:endParaRPr lang="ca-ES" altLang="es-ES" sz="2400" dirty="0">
              <a:latin typeface="Calibri" panose="020F050202020403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ca-ES" altLang="es-ES" sz="2400" dirty="0">
                <a:latin typeface="Calibri" panose="020F0502020204030204" pitchFamily="34" charset="0"/>
              </a:rPr>
              <a:t>Segons l'Informe de la FELGTB, el </a:t>
            </a:r>
            <a:r>
              <a:rPr lang="ca-ES" altLang="es-E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17%</a:t>
            </a:r>
            <a:r>
              <a:rPr lang="ca-ES" altLang="es-ES" sz="2400" dirty="0">
                <a:latin typeface="Calibri" panose="020F0502020204030204" pitchFamily="34" charset="0"/>
              </a:rPr>
              <a:t> dels joves que pateixen assetjament escolar </a:t>
            </a:r>
            <a:r>
              <a:rPr lang="ca-ES" altLang="es-ES" sz="2400" dirty="0" err="1">
                <a:latin typeface="Calibri" panose="020F0502020204030204" pitchFamily="34" charset="0"/>
              </a:rPr>
              <a:t>LGTBIfòbic</a:t>
            </a:r>
            <a:r>
              <a:rPr lang="ca-ES" altLang="es-ES" sz="2400" dirty="0">
                <a:latin typeface="Calibri" panose="020F0502020204030204" pitchFamily="34" charset="0"/>
              </a:rPr>
              <a:t> </a:t>
            </a:r>
            <a:r>
              <a:rPr lang="ca-ES" altLang="es-ES" sz="2400" b="1" dirty="0">
                <a:latin typeface="Calibri" panose="020F0502020204030204" pitchFamily="34" charset="0"/>
              </a:rPr>
              <a:t>arriba a atemptar contra la seva vida.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endParaRPr lang="ca-ES" altLang="es-ES" sz="2400" b="1" dirty="0">
              <a:latin typeface="Calibri" panose="020F0502020204030204" pitchFamily="34" charset="0"/>
            </a:endParaRPr>
          </a:p>
          <a:p>
            <a:pPr lvl="1" algn="ctr">
              <a:defRPr/>
            </a:pPr>
            <a:r>
              <a:rPr lang="ca-ES" altLang="es-ES" sz="2400" b="1" dirty="0">
                <a:latin typeface="Calibri" panose="020F0502020204030204" pitchFamily="34" charset="0"/>
              </a:rPr>
              <a:t>Ens trobem davant una realitat que no pot ser ignorada</a:t>
            </a:r>
          </a:p>
          <a:p>
            <a:pPr>
              <a:defRPr/>
            </a:pPr>
            <a:endParaRPr lang="ca-ES" altLang="es-ES" sz="2100" dirty="0"/>
          </a:p>
          <a:p>
            <a:pPr>
              <a:lnSpc>
                <a:spcPct val="93000"/>
              </a:lnSpc>
              <a:spcAft>
                <a:spcPts val="1425"/>
              </a:spcAft>
              <a:buClr>
                <a:srgbClr val="FF6633"/>
              </a:buClr>
              <a:buSzPct val="45000"/>
              <a:buFont typeface="Wingdings" pitchFamily="2" charset="2"/>
              <a:buChar char=""/>
              <a:defRPr/>
            </a:pPr>
            <a:endParaRPr lang="es-ES" altLang="es-ES" dirty="0">
              <a:solidFill>
                <a:srgbClr val="FF33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166284" y="1747792"/>
            <a:ext cx="3786389" cy="26504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08" y="6615536"/>
            <a:ext cx="5092979" cy="18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3676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878822" y="304801"/>
            <a:ext cx="8374063" cy="981075"/>
          </a:xfrm>
        </p:spPr>
        <p:txBody>
          <a:bodyPr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altLang="es-ES" sz="3200" b="1" dirty="0">
                <a:solidFill>
                  <a:srgbClr val="8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ESTRATÈGIES D’INTERVENCIÓ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955588" y="1143129"/>
            <a:ext cx="10297297" cy="518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Font typeface="Times New Roman" pitchFamily="18" charset="0"/>
              <a:buChar char="•"/>
              <a:defRPr/>
            </a:pPr>
            <a:r>
              <a:rPr lang="ca-ES" altLang="es-ES" sz="2400" b="1" dirty="0">
                <a:latin typeface="Calibri" panose="020F0502020204030204" pitchFamily="34" charset="0"/>
              </a:rPr>
              <a:t> Donar credibilitat a la víctima</a:t>
            </a:r>
          </a:p>
          <a:p>
            <a:pPr lvl="1">
              <a:lnSpc>
                <a:spcPct val="150000"/>
              </a:lnSpc>
              <a:buFont typeface="Times New Roman" pitchFamily="18" charset="0"/>
              <a:buChar char="•"/>
              <a:defRPr/>
            </a:pPr>
            <a:r>
              <a:rPr lang="ca-ES" altLang="es-ES" sz="2400" dirty="0">
                <a:latin typeface="Calibri" panose="020F0502020204030204" pitchFamily="34" charset="0"/>
              </a:rPr>
              <a:t> Treballar a </a:t>
            </a:r>
            <a:r>
              <a:rPr lang="ca-ES" altLang="es-ES" sz="2400" b="1" dirty="0">
                <a:latin typeface="Calibri" panose="020F0502020204030204" pitchFamily="34" charset="0"/>
              </a:rPr>
              <a:t>tres nivells</a:t>
            </a:r>
            <a:r>
              <a:rPr lang="ca-ES" altLang="es-ES" sz="2400" dirty="0">
                <a:latin typeface="Calibri" panose="020F0502020204030204" pitchFamily="34" charset="0"/>
              </a:rPr>
              <a:t>: </a:t>
            </a:r>
          </a:p>
          <a:p>
            <a:pPr lvl="1">
              <a:lnSpc>
                <a:spcPct val="150000"/>
              </a:lnSpc>
              <a:defRPr/>
            </a:pPr>
            <a:r>
              <a:rPr lang="ca-ES" altLang="es-ES" sz="2400" dirty="0">
                <a:latin typeface="Calibri" panose="020F0502020204030204" pitchFamily="34" charset="0"/>
              </a:rPr>
              <a:t>		Grup classe – Víctima – agressor/s</a:t>
            </a:r>
          </a:p>
          <a:p>
            <a:pPr lvl="1">
              <a:lnSpc>
                <a:spcPct val="150000"/>
              </a:lnSpc>
              <a:buFont typeface="Times New Roman" pitchFamily="18" charset="0"/>
              <a:buChar char="•"/>
              <a:defRPr/>
            </a:pPr>
            <a:r>
              <a:rPr lang="ca-ES" altLang="es-ES" sz="2400" dirty="0">
                <a:latin typeface="Calibri" panose="020F0502020204030204" pitchFamily="34" charset="0"/>
              </a:rPr>
              <a:t> Mètode </a:t>
            </a:r>
            <a:r>
              <a:rPr lang="ca-ES" altLang="es-ES" sz="2400" b="1" dirty="0" err="1">
                <a:latin typeface="Calibri" panose="020F0502020204030204" pitchFamily="34" charset="0"/>
              </a:rPr>
              <a:t>Pikas</a:t>
            </a:r>
            <a:endParaRPr lang="ca-ES" altLang="es-ES" sz="2400" b="1" dirty="0">
              <a:latin typeface="Calibri" panose="020F0502020204030204" pitchFamily="34" charset="0"/>
            </a:endParaRPr>
          </a:p>
          <a:p>
            <a:pPr lvl="1">
              <a:lnSpc>
                <a:spcPct val="150000"/>
              </a:lnSpc>
              <a:buFont typeface="Times New Roman" pitchFamily="18" charset="0"/>
              <a:buChar char="•"/>
              <a:defRPr/>
            </a:pPr>
            <a:r>
              <a:rPr lang="ca-ES" altLang="es-ES" sz="2400" dirty="0">
                <a:latin typeface="Calibri" panose="020F0502020204030204" pitchFamily="34" charset="0"/>
              </a:rPr>
              <a:t> Reunions  de suport amb </a:t>
            </a:r>
            <a:r>
              <a:rPr lang="ca-ES" altLang="es-ES" sz="2400" b="1" dirty="0">
                <a:latin typeface="Calibri" panose="020F0502020204030204" pitchFamily="34" charset="0"/>
              </a:rPr>
              <a:t>mares, pares i professorat.</a:t>
            </a:r>
          </a:p>
          <a:p>
            <a:pPr lvl="1">
              <a:lnSpc>
                <a:spcPct val="150000"/>
              </a:lnSpc>
              <a:buFont typeface="Times New Roman" pitchFamily="18" charset="0"/>
              <a:buChar char="•"/>
              <a:defRPr/>
            </a:pPr>
            <a:r>
              <a:rPr lang="ca-ES" altLang="es-ES" sz="2400" dirty="0">
                <a:latin typeface="Calibri" panose="020F0502020204030204" pitchFamily="34" charset="0"/>
              </a:rPr>
              <a:t> Cercle d’amistats</a:t>
            </a:r>
          </a:p>
          <a:p>
            <a:pPr lvl="1">
              <a:lnSpc>
                <a:spcPct val="150000"/>
              </a:lnSpc>
              <a:buFont typeface="Times New Roman" pitchFamily="18" charset="0"/>
              <a:buChar char="•"/>
              <a:defRPr/>
            </a:pPr>
            <a:r>
              <a:rPr lang="ca-ES" altLang="es-ES" sz="2400" dirty="0">
                <a:latin typeface="Calibri" panose="020F0502020204030204" pitchFamily="34" charset="0"/>
              </a:rPr>
              <a:t> Participació d'associacions</a:t>
            </a:r>
          </a:p>
          <a:p>
            <a:pPr lvl="1">
              <a:lnSpc>
                <a:spcPct val="150000"/>
              </a:lnSpc>
              <a:buFont typeface="Times New Roman" pitchFamily="18" charset="0"/>
              <a:buChar char="•"/>
              <a:defRPr/>
            </a:pPr>
            <a:r>
              <a:rPr lang="ca-ES" altLang="es-ES" sz="2400" dirty="0">
                <a:latin typeface="Calibri" panose="020F0502020204030204" pitchFamily="34" charset="0"/>
              </a:rPr>
              <a:t> </a:t>
            </a:r>
            <a:r>
              <a:rPr lang="ca-ES" altLang="es-ES" sz="2400" dirty="0" err="1">
                <a:latin typeface="Calibri" panose="020F0502020204030204" pitchFamily="34" charset="0"/>
              </a:rPr>
              <a:t>Empoderament</a:t>
            </a:r>
            <a:r>
              <a:rPr lang="ca-ES" altLang="es-ES" sz="2400" dirty="0">
                <a:latin typeface="Calibri" panose="020F0502020204030204" pitchFamily="34" charset="0"/>
              </a:rPr>
              <a:t> i suport a la víctima (no </a:t>
            </a:r>
            <a:r>
              <a:rPr lang="ca-ES" altLang="es-ES" sz="2400" dirty="0" err="1">
                <a:latin typeface="Calibri" panose="020F0502020204030204" pitchFamily="34" charset="0"/>
              </a:rPr>
              <a:t>victimitzar</a:t>
            </a:r>
            <a:r>
              <a:rPr lang="ca-ES" altLang="es-ES" sz="2400" dirty="0">
                <a:latin typeface="Calibri" panose="020F0502020204030204" pitchFamily="34" charset="0"/>
              </a:rPr>
              <a:t>) </a:t>
            </a:r>
          </a:p>
          <a:p>
            <a:pPr lvl="1">
              <a:buFont typeface="Times New Roman" pitchFamily="18" charset="0"/>
              <a:buChar char="•"/>
              <a:defRPr/>
            </a:pPr>
            <a:endParaRPr lang="ca-ES" altLang="es-ES" sz="2400" dirty="0"/>
          </a:p>
          <a:p>
            <a:pPr>
              <a:lnSpc>
                <a:spcPct val="93000"/>
              </a:lnSpc>
              <a:spcAft>
                <a:spcPts val="1425"/>
              </a:spcAft>
              <a:buClr>
                <a:srgbClr val="FF6633"/>
              </a:buClr>
              <a:buSzPct val="45000"/>
              <a:buFont typeface="Wingdings" pitchFamily="2" charset="2"/>
              <a:buChar char=""/>
              <a:defRPr/>
            </a:pPr>
            <a:endParaRPr lang="es-ES" altLang="es-ES" sz="2000" dirty="0">
              <a:solidFill>
                <a:srgbClr val="FF33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166284" y="1747792"/>
            <a:ext cx="3786389" cy="26504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08" y="6615536"/>
            <a:ext cx="5092979" cy="18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4589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59928" y="174539"/>
            <a:ext cx="8374063" cy="981075"/>
          </a:xfrm>
        </p:spPr>
        <p:txBody>
          <a:bodyPr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sz="3200" b="1" dirty="0">
                <a:solidFill>
                  <a:srgbClr val="8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…PERÒ SOBRETOT PREVENCIÓ</a:t>
            </a:r>
            <a:endParaRPr lang="es-ES" altLang="es-ES" sz="3200" b="1" dirty="0">
              <a:solidFill>
                <a:srgbClr val="8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8851" name="Rectangle 8"/>
          <p:cNvSpPr>
            <a:spLocks noChangeArrowheads="1"/>
          </p:cNvSpPr>
          <p:nvPr/>
        </p:nvSpPr>
        <p:spPr bwMode="auto">
          <a:xfrm>
            <a:off x="914400" y="955675"/>
            <a:ext cx="9976022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Font typeface="Times New Roman" panose="02020603050405020304" pitchFamily="18" charset="0"/>
              <a:buChar char="•"/>
            </a:pPr>
            <a:r>
              <a:rPr lang="ca-ES" altLang="es-ES" sz="2400" b="1" dirty="0">
                <a:latin typeface="Calibri" panose="020F0502020204030204" pitchFamily="34" charset="0"/>
              </a:rPr>
              <a:t> Educació emocional i en valors i sexual i afectiva</a:t>
            </a:r>
            <a:endParaRPr lang="ca-ES" altLang="es-ES" sz="2400" dirty="0">
              <a:latin typeface="Calibri" panose="020F0502020204030204" pitchFamily="34" charset="0"/>
            </a:endParaRPr>
          </a:p>
          <a:p>
            <a:pPr lvl="1">
              <a:lnSpc>
                <a:spcPct val="150000"/>
              </a:lnSpc>
              <a:buFont typeface="Times New Roman" panose="02020603050405020304" pitchFamily="18" charset="0"/>
              <a:buChar char="•"/>
            </a:pPr>
            <a:r>
              <a:rPr lang="ca-ES" altLang="es-ES" sz="2400" b="1" dirty="0">
                <a:latin typeface="Calibri" panose="020F0502020204030204" pitchFamily="34" charset="0"/>
              </a:rPr>
              <a:t> </a:t>
            </a:r>
            <a:r>
              <a:rPr lang="ca-ES" altLang="es-ES" sz="2400" dirty="0">
                <a:latin typeface="Calibri" panose="020F0502020204030204" pitchFamily="34" charset="0"/>
              </a:rPr>
              <a:t>Mostrar-nos com a </a:t>
            </a:r>
            <a:r>
              <a:rPr lang="ca-ES" altLang="es-ES" sz="2400" b="1" dirty="0">
                <a:latin typeface="Calibri" panose="020F0502020204030204" pitchFamily="34" charset="0"/>
              </a:rPr>
              <a:t>persones aliades</a:t>
            </a:r>
          </a:p>
          <a:p>
            <a:pPr lvl="1">
              <a:lnSpc>
                <a:spcPct val="150000"/>
              </a:lnSpc>
              <a:buFont typeface="Times New Roman" panose="02020603050405020304" pitchFamily="18" charset="0"/>
              <a:buChar char="•"/>
            </a:pPr>
            <a:r>
              <a:rPr lang="ca-ES" altLang="es-ES" sz="2400" b="1" dirty="0">
                <a:latin typeface="Calibri" panose="020F0502020204030204" pitchFamily="34" charset="0"/>
              </a:rPr>
              <a:t> Educació </a:t>
            </a:r>
            <a:r>
              <a:rPr lang="ca-ES" altLang="es-ES" sz="2400" dirty="0">
                <a:latin typeface="Calibri" panose="020F0502020204030204" pitchFamily="34" charset="0"/>
              </a:rPr>
              <a:t>Tutories </a:t>
            </a:r>
            <a:r>
              <a:rPr lang="ca-ES" altLang="es-ES" sz="2400" b="1" dirty="0">
                <a:latin typeface="Calibri" panose="020F0502020204030204" pitchFamily="34" charset="0"/>
              </a:rPr>
              <a:t>O.A.S.I.S</a:t>
            </a:r>
            <a:r>
              <a:rPr lang="ca-ES" altLang="es-ES" sz="2400" dirty="0">
                <a:latin typeface="Calibri" panose="020F0502020204030204" pitchFamily="34" charset="0"/>
              </a:rPr>
              <a:t> (Orientació Afectiu Sexual i d'Identitat Sexual)</a:t>
            </a:r>
            <a:r>
              <a:rPr lang="ca-ES" altLang="es-ES" sz="2400" b="1" dirty="0">
                <a:latin typeface="Calibri" panose="020F0502020204030204" pitchFamily="34" charset="0"/>
              </a:rPr>
              <a:t> </a:t>
            </a:r>
          </a:p>
          <a:p>
            <a:pPr lvl="1">
              <a:lnSpc>
                <a:spcPct val="150000"/>
              </a:lnSpc>
              <a:buFont typeface="Times New Roman" panose="02020603050405020304" pitchFamily="18" charset="0"/>
              <a:buChar char="•"/>
            </a:pPr>
            <a:r>
              <a:rPr lang="ca-ES" altLang="es-ES" sz="2400" dirty="0">
                <a:latin typeface="Calibri" panose="020F0502020204030204" pitchFamily="34" charset="0"/>
              </a:rPr>
              <a:t> </a:t>
            </a:r>
            <a:r>
              <a:rPr lang="ca-ES" altLang="es-ES" sz="2400" dirty="0" err="1">
                <a:latin typeface="Calibri" panose="020F0502020204030204" pitchFamily="34" charset="0"/>
              </a:rPr>
              <a:t>Ressolució</a:t>
            </a:r>
            <a:r>
              <a:rPr lang="ca-ES" altLang="es-ES" sz="2400" dirty="0">
                <a:latin typeface="Calibri" panose="020F0502020204030204" pitchFamily="34" charset="0"/>
              </a:rPr>
              <a:t> de conflictes</a:t>
            </a:r>
          </a:p>
          <a:p>
            <a:pPr lvl="1">
              <a:lnSpc>
                <a:spcPct val="150000"/>
              </a:lnSpc>
              <a:buFont typeface="Times New Roman" panose="02020603050405020304" pitchFamily="18" charset="0"/>
              <a:buChar char="•"/>
            </a:pPr>
            <a:r>
              <a:rPr lang="ca-ES" altLang="es-ES" sz="2400" dirty="0">
                <a:latin typeface="Calibri" panose="020F0502020204030204" pitchFamily="34" charset="0"/>
              </a:rPr>
              <a:t> Estratègia </a:t>
            </a:r>
            <a:r>
              <a:rPr lang="ca-ES" altLang="es-ES" sz="2400" i="1" dirty="0" err="1">
                <a:latin typeface="Calibri" panose="020F0502020204030204" pitchFamily="34" charset="0"/>
              </a:rPr>
              <a:t>Peer</a:t>
            </a:r>
            <a:r>
              <a:rPr lang="ca-ES" altLang="es-ES" sz="2400" i="1" dirty="0">
                <a:latin typeface="Calibri" panose="020F0502020204030204" pitchFamily="34" charset="0"/>
              </a:rPr>
              <a:t> to </a:t>
            </a:r>
            <a:r>
              <a:rPr lang="ca-ES" altLang="es-ES" sz="2400" i="1" dirty="0" err="1">
                <a:latin typeface="Calibri" panose="020F0502020204030204" pitchFamily="34" charset="0"/>
              </a:rPr>
              <a:t>peer</a:t>
            </a:r>
            <a:endParaRPr lang="ca-ES" altLang="es-ES" sz="2400" i="1" dirty="0">
              <a:latin typeface="Calibri" panose="020F0502020204030204" pitchFamily="34" charset="0"/>
            </a:endParaRPr>
          </a:p>
          <a:p>
            <a:pPr lvl="1">
              <a:lnSpc>
                <a:spcPct val="150000"/>
              </a:lnSpc>
              <a:buFont typeface="Times New Roman" panose="02020603050405020304" pitchFamily="18" charset="0"/>
              <a:buChar char="•"/>
            </a:pPr>
            <a:r>
              <a:rPr lang="ca-ES" altLang="es-ES" sz="2400" dirty="0">
                <a:latin typeface="Calibri" panose="020F0502020204030204" pitchFamily="34" charset="0"/>
              </a:rPr>
              <a:t> Activitats d'oci i temps lliure</a:t>
            </a:r>
          </a:p>
          <a:p>
            <a:pPr lvl="1">
              <a:lnSpc>
                <a:spcPct val="150000"/>
              </a:lnSpc>
              <a:buFont typeface="Times New Roman" panose="02020603050405020304" pitchFamily="18" charset="0"/>
              <a:buChar char="•"/>
            </a:pPr>
            <a:r>
              <a:rPr lang="ca-ES" altLang="es-ES" sz="2400" b="1" dirty="0">
                <a:latin typeface="Calibri" panose="020F0502020204030204" pitchFamily="34" charset="0"/>
              </a:rPr>
              <a:t> </a:t>
            </a:r>
            <a:r>
              <a:rPr lang="ca-ES" altLang="es-ES" sz="2400" dirty="0">
                <a:latin typeface="Calibri" panose="020F0502020204030204" pitchFamily="34" charset="0"/>
              </a:rPr>
              <a:t>Ponts entre </a:t>
            </a:r>
            <a:r>
              <a:rPr lang="ca-ES" altLang="es-ES" sz="2400" b="1" dirty="0">
                <a:latin typeface="Calibri" panose="020F0502020204030204" pitchFamily="34" charset="0"/>
              </a:rPr>
              <a:t>escola i famílies</a:t>
            </a:r>
          </a:p>
          <a:p>
            <a:pPr lvl="1">
              <a:lnSpc>
                <a:spcPct val="150000"/>
              </a:lnSpc>
            </a:pPr>
            <a:r>
              <a:rPr lang="ca-ES" altLang="es-ES" sz="2400" b="1" dirty="0">
                <a:latin typeface="Calibri" panose="020F0502020204030204" pitchFamily="34" charset="0"/>
              </a:rPr>
              <a:t>    Viure la diversitat com </a:t>
            </a:r>
            <a:r>
              <a:rPr lang="ca-ES" altLang="es-ES" sz="2400" b="1" dirty="0" smtClean="0">
                <a:latin typeface="Calibri" panose="020F0502020204030204" pitchFamily="34" charset="0"/>
              </a:rPr>
              <a:t>un </a:t>
            </a:r>
            <a:r>
              <a:rPr lang="ca-ES" altLang="es-ES" sz="2400" b="1" dirty="0">
                <a:latin typeface="Calibri" panose="020F0502020204030204" pitchFamily="34" charset="0"/>
              </a:rPr>
              <a:t>valor positiu</a:t>
            </a:r>
          </a:p>
          <a:p>
            <a:pPr>
              <a:buFont typeface="Times New Roman" panose="02020603050405020304" pitchFamily="18" charset="0"/>
              <a:buChar char="•"/>
            </a:pPr>
            <a:endParaRPr lang="ca-ES" altLang="es-ES" sz="2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166284" y="1747792"/>
            <a:ext cx="3786389" cy="26504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08" y="6615536"/>
            <a:ext cx="5092979" cy="18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237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759857" y="2029167"/>
            <a:ext cx="6593983" cy="3228633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endParaRPr lang="ca-ES" dirty="0" smtClean="0"/>
          </a:p>
          <a:p>
            <a:endParaRPr lang="ca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379077" y="2444880"/>
            <a:ext cx="5257800" cy="36804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08" y="6615536"/>
            <a:ext cx="5092979" cy="18674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7858" y="426912"/>
            <a:ext cx="5354092" cy="38424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CuadroTexto 9"/>
          <p:cNvSpPr txBox="1"/>
          <p:nvPr/>
        </p:nvSpPr>
        <p:spPr>
          <a:xfrm>
            <a:off x="2053108" y="4288304"/>
            <a:ext cx="80435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6000" b="1" dirty="0">
                <a:solidFill>
                  <a:srgbClr val="808000"/>
                </a:solidFill>
                <a:latin typeface="Calibri" panose="020F050202020403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Colònies d’estiu per a adolescents LGTBI</a:t>
            </a:r>
          </a:p>
        </p:txBody>
      </p:sp>
    </p:spTree>
    <p:extLst>
      <p:ext uri="{BB962C8B-B14F-4D97-AF65-F5344CB8AC3E}">
        <p14:creationId xmlns:p14="http://schemas.microsoft.com/office/powerpoint/2010/main" val="196534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759857" y="2029167"/>
            <a:ext cx="6593983" cy="3228633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endParaRPr lang="ca-ES" dirty="0" smtClean="0"/>
          </a:p>
          <a:p>
            <a:endParaRPr lang="ca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379077" y="2444880"/>
            <a:ext cx="5257800" cy="36804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08" y="6615536"/>
            <a:ext cx="5092979" cy="186742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219661" y="998402"/>
            <a:ext cx="1078831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b="1" dirty="0">
                <a:solidFill>
                  <a:srgbClr val="8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a-ES" b="1" dirty="0" smtClean="0">
                <a:solidFill>
                  <a:srgbClr val="8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</a:t>
            </a:r>
            <a:r>
              <a:rPr lang="ca-ES" sz="3200" b="1" dirty="0" smtClean="0">
                <a:solidFill>
                  <a:srgbClr val="8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QUATRE EIXOS</a:t>
            </a:r>
          </a:p>
          <a:p>
            <a:endParaRPr lang="ca-ES" sz="3200" b="1" dirty="0" smtClean="0">
              <a:solidFill>
                <a:srgbClr val="8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a-ES" dirty="0"/>
          </a:p>
          <a:p>
            <a:pPr marL="285750" indent="-285750">
              <a:buClr>
                <a:srgbClr val="808000"/>
              </a:buClr>
              <a:buFont typeface="Arial" panose="020B0604020202020204" pitchFamily="34" charset="0"/>
              <a:buChar char="•"/>
            </a:pPr>
            <a:r>
              <a:rPr lang="es-ES" sz="2400" dirty="0" smtClean="0"/>
              <a:t>La </a:t>
            </a:r>
            <a:r>
              <a:rPr lang="es-ES" sz="2400" dirty="0" err="1" smtClean="0"/>
              <a:t>metodologia</a:t>
            </a:r>
            <a:r>
              <a:rPr lang="es-ES" sz="2400" dirty="0" smtClean="0"/>
              <a:t> de </a:t>
            </a:r>
            <a:r>
              <a:rPr lang="es-ES" sz="2400" b="1" dirty="0" err="1" smtClean="0"/>
              <a:t>referents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positius</a:t>
            </a:r>
            <a:endParaRPr lang="es-ES" sz="2400" b="1" dirty="0" smtClean="0"/>
          </a:p>
          <a:p>
            <a:pPr marL="342900" indent="-342900">
              <a:buClr>
                <a:srgbClr val="808000"/>
              </a:buClr>
              <a:buFont typeface="Arial" panose="020B0604020202020204" pitchFamily="34" charset="0"/>
              <a:buChar char="•"/>
            </a:pPr>
            <a:endParaRPr lang="es-ES" sz="2400" dirty="0" smtClean="0"/>
          </a:p>
          <a:p>
            <a:pPr marL="285750" indent="-285750">
              <a:buClr>
                <a:srgbClr val="808000"/>
              </a:buClr>
              <a:buFont typeface="Arial" panose="020B0604020202020204" pitchFamily="34" charset="0"/>
              <a:buChar char="•"/>
            </a:pPr>
            <a:r>
              <a:rPr lang="es-ES" sz="2400" b="1" dirty="0" err="1" smtClean="0"/>
              <a:t>L’empoderament</a:t>
            </a:r>
            <a:r>
              <a:rPr lang="es-ES" sz="2400" dirty="0" smtClean="0"/>
              <a:t> i la cura</a:t>
            </a:r>
            <a:endParaRPr lang="es-ES" sz="2400" b="1" dirty="0" smtClean="0"/>
          </a:p>
          <a:p>
            <a:pPr marL="342900" indent="-342900">
              <a:buClr>
                <a:srgbClr val="808000"/>
              </a:buClr>
              <a:buFont typeface="Arial" panose="020B0604020202020204" pitchFamily="34" charset="0"/>
              <a:buChar char="•"/>
            </a:pPr>
            <a:endParaRPr lang="es-ES" sz="2400" dirty="0" smtClean="0"/>
          </a:p>
          <a:p>
            <a:pPr marL="285750" indent="-285750">
              <a:buClr>
                <a:srgbClr val="808000"/>
              </a:buClr>
              <a:buFont typeface="Arial" panose="020B0604020202020204" pitchFamily="34" charset="0"/>
              <a:buChar char="•"/>
            </a:pPr>
            <a:r>
              <a:rPr lang="es-ES" sz="2400" dirty="0" smtClean="0"/>
              <a:t>La </a:t>
            </a:r>
            <a:r>
              <a:rPr lang="es-ES" sz="2400" dirty="0" err="1" smtClean="0"/>
              <a:t>generació</a:t>
            </a:r>
            <a:r>
              <a:rPr lang="es-ES" sz="2400" dirty="0" smtClean="0"/>
              <a:t> de </a:t>
            </a:r>
            <a:r>
              <a:rPr lang="es-ES" sz="2400" b="1" dirty="0" err="1" smtClean="0"/>
              <a:t>víncles</a:t>
            </a:r>
            <a:r>
              <a:rPr lang="es-ES" sz="2400" b="1" dirty="0" smtClean="0"/>
              <a:t> entre </a:t>
            </a:r>
            <a:r>
              <a:rPr lang="es-ES" sz="2400" b="1" dirty="0" err="1" smtClean="0"/>
              <a:t>iguals</a:t>
            </a:r>
            <a:endParaRPr lang="es-ES" sz="2400" b="1" dirty="0" smtClean="0"/>
          </a:p>
          <a:p>
            <a:pPr marL="285750" indent="-285750">
              <a:buClr>
                <a:srgbClr val="808000"/>
              </a:buClr>
              <a:buFont typeface="Arial" panose="020B0604020202020204" pitchFamily="34" charset="0"/>
              <a:buChar char="•"/>
            </a:pPr>
            <a:endParaRPr lang="es-ES" sz="2400" b="1" dirty="0" smtClean="0"/>
          </a:p>
          <a:p>
            <a:pPr marL="285750" indent="-285750">
              <a:buClr>
                <a:srgbClr val="808000"/>
              </a:buClr>
              <a:buFont typeface="Arial" panose="020B0604020202020204" pitchFamily="34" charset="0"/>
              <a:buChar char="•"/>
            </a:pPr>
            <a:r>
              <a:rPr lang="ca-ES" sz="2400" dirty="0" smtClean="0"/>
              <a:t>Suport a les </a:t>
            </a:r>
            <a:r>
              <a:rPr lang="ca-ES" sz="2400" b="1" dirty="0" smtClean="0"/>
              <a:t>famílies</a:t>
            </a:r>
            <a:endParaRPr lang="es-ES" sz="24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983" y="1049360"/>
            <a:ext cx="381513" cy="59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43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229" y="1081825"/>
            <a:ext cx="3541074" cy="498412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753718" y="1081825"/>
            <a:ext cx="519018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b="1" dirty="0" smtClean="0">
                <a:solidFill>
                  <a:srgbClr val="8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A ON ANEM</a:t>
            </a:r>
          </a:p>
          <a:p>
            <a:endParaRPr lang="ca-E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2400" dirty="0" smtClean="0"/>
              <a:t>De l’efecte “bombolla” al projecte de lleure de continuïtat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2400" dirty="0" smtClean="0"/>
              <a:t>Suport emocional i impuls de l’activisme LGTBI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2400" dirty="0" smtClean="0"/>
              <a:t>Alternatives a l’oci comercial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2400" dirty="0" smtClean="0"/>
              <a:t>Campanyes participatives i de qualitat</a:t>
            </a:r>
            <a:endParaRPr lang="ca-ES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94" y="1087109"/>
            <a:ext cx="381513" cy="59923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08" y="6615536"/>
            <a:ext cx="5092979" cy="18674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379077" y="2444880"/>
            <a:ext cx="5257800" cy="36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27279" y="2043903"/>
            <a:ext cx="6993228" cy="3773510"/>
          </a:xfrm>
        </p:spPr>
        <p:txBody>
          <a:bodyPr>
            <a:normAutofit/>
          </a:bodyPr>
          <a:lstStyle/>
          <a:p>
            <a:pPr algn="l"/>
            <a:r>
              <a:rPr lang="es-ES" altLang="ja-JP" sz="2000" dirty="0">
                <a:latin typeface="Calibri" panose="020F0502020204030204" pitchFamily="34" charset="0"/>
                <a:ea typeface="ＭＳ Ｐゴシック" pitchFamily="34" charset="-128"/>
              </a:rPr>
              <a:t>Web de Candela: </a:t>
            </a:r>
            <a:r>
              <a:rPr lang="es-ES" altLang="ja-JP" sz="2000" b="1" dirty="0" smtClean="0">
                <a:solidFill>
                  <a:srgbClr val="808000"/>
                </a:solidFill>
                <a:latin typeface="Calibri" panose="020F0502020204030204" pitchFamily="34" charset="0"/>
                <a:ea typeface="ＭＳ Ｐゴシック" pitchFamily="34" charset="-128"/>
              </a:rPr>
              <a:t>www.candela.cat</a:t>
            </a:r>
            <a:r>
              <a:rPr lang="es-ES" altLang="ja-JP" sz="2000" dirty="0" smtClean="0">
                <a:latin typeface="Calibri" panose="020F0502020204030204" pitchFamily="34" charset="0"/>
                <a:ea typeface="ＭＳ Ｐゴシック" pitchFamily="34" charset="-128"/>
              </a:rPr>
              <a:t/>
            </a:r>
            <a:br>
              <a:rPr lang="es-ES" altLang="ja-JP" sz="2000" dirty="0" smtClean="0">
                <a:latin typeface="Calibri" panose="020F0502020204030204" pitchFamily="34" charset="0"/>
                <a:ea typeface="ＭＳ Ｐゴシック" pitchFamily="34" charset="-128"/>
              </a:rPr>
            </a:br>
            <a:r>
              <a:rPr lang="es-ES" altLang="ja-JP" sz="2000" dirty="0">
                <a:latin typeface="Calibri" panose="020F0502020204030204" pitchFamily="34" charset="0"/>
                <a:ea typeface="ＭＳ Ｐゴシック" pitchFamily="34" charset="-128"/>
              </a:rPr>
              <a:t/>
            </a:r>
            <a:br>
              <a:rPr lang="es-ES" altLang="ja-JP" sz="2000" dirty="0">
                <a:latin typeface="Calibri" panose="020F0502020204030204" pitchFamily="34" charset="0"/>
                <a:ea typeface="ＭＳ Ｐゴシック" pitchFamily="34" charset="-128"/>
              </a:rPr>
            </a:br>
            <a:r>
              <a:rPr lang="es-ES" altLang="ja-JP" sz="2000" dirty="0">
                <a:latin typeface="Calibri" panose="020F0502020204030204" pitchFamily="34" charset="0"/>
                <a:ea typeface="ＭＳ Ｐゴシック" pitchFamily="34" charset="-128"/>
              </a:rPr>
              <a:t/>
            </a:r>
            <a:br>
              <a:rPr lang="es-ES" altLang="ja-JP" sz="2000" dirty="0">
                <a:latin typeface="Calibri" panose="020F0502020204030204" pitchFamily="34" charset="0"/>
                <a:ea typeface="ＭＳ Ｐゴシック" pitchFamily="34" charset="-128"/>
              </a:rPr>
            </a:br>
            <a:r>
              <a:rPr lang="es-ES" altLang="ja-JP" sz="2000" dirty="0">
                <a:latin typeface="Calibri" panose="020F0502020204030204" pitchFamily="34" charset="0"/>
                <a:ea typeface="ＭＳ Ｐゴシック" pitchFamily="34" charset="-128"/>
              </a:rPr>
              <a:t>Blog La </a:t>
            </a:r>
            <a:r>
              <a:rPr lang="es-ES" altLang="ja-JP" sz="2000" dirty="0" err="1">
                <a:latin typeface="Calibri" panose="020F0502020204030204" pitchFamily="34" charset="0"/>
                <a:ea typeface="ＭＳ Ｐゴシック" pitchFamily="34" charset="-128"/>
              </a:rPr>
              <a:t>Lore</a:t>
            </a:r>
            <a:r>
              <a:rPr lang="es-ES" altLang="ja-JP" sz="2000" dirty="0">
                <a:latin typeface="Calibri" panose="020F0502020204030204" pitchFamily="34" charset="0"/>
                <a:ea typeface="ＭＳ Ｐゴシック" pitchFamily="34" charset="-128"/>
              </a:rPr>
              <a:t>. </a:t>
            </a:r>
            <a:r>
              <a:rPr lang="es-ES" altLang="ja-JP" sz="2000" dirty="0" err="1" smtClean="0">
                <a:latin typeface="Calibri" panose="020F0502020204030204" pitchFamily="34" charset="0"/>
                <a:ea typeface="ＭＳ Ｐゴシック" pitchFamily="34" charset="-128"/>
              </a:rPr>
              <a:t>Espai</a:t>
            </a:r>
            <a:r>
              <a:rPr lang="es-ES" altLang="ja-JP" sz="2000" dirty="0" smtClean="0">
                <a:latin typeface="Calibri" panose="020F0502020204030204" pitchFamily="34" charset="0"/>
                <a:ea typeface="ＭＳ Ｐゴシック" pitchFamily="34" charset="-128"/>
              </a:rPr>
              <a:t> </a:t>
            </a:r>
            <a:r>
              <a:rPr lang="es-ES" altLang="ja-JP" sz="2000" dirty="0" err="1">
                <a:latin typeface="Calibri" panose="020F0502020204030204" pitchFamily="34" charset="0"/>
                <a:ea typeface="ＭＳ Ｐゴシック" pitchFamily="34" charset="-128"/>
              </a:rPr>
              <a:t>jove</a:t>
            </a:r>
            <a:r>
              <a:rPr lang="es-ES" altLang="ja-JP" sz="2000" dirty="0">
                <a:latin typeface="Calibri" panose="020F0502020204030204" pitchFamily="34" charset="0"/>
                <a:ea typeface="ＭＳ Ｐゴシック" pitchFamily="34" charset="-128"/>
              </a:rPr>
              <a:t> sobre </a:t>
            </a:r>
            <a:r>
              <a:rPr lang="es-ES" altLang="ja-JP" sz="2000" dirty="0" err="1">
                <a:latin typeface="Calibri" panose="020F0502020204030204" pitchFamily="34" charset="0"/>
                <a:ea typeface="ＭＳ Ｐゴシック" pitchFamily="34" charset="-128"/>
              </a:rPr>
              <a:t>sexualitats</a:t>
            </a:r>
            <a:r>
              <a:rPr lang="es-ES" altLang="ja-JP" sz="2000" dirty="0">
                <a:latin typeface="Calibri" panose="020F0502020204030204" pitchFamily="34" charset="0"/>
                <a:ea typeface="ＭＳ Ｐゴシック" pitchFamily="34" charset="-128"/>
              </a:rPr>
              <a:t>, </a:t>
            </a:r>
            <a:r>
              <a:rPr lang="es-ES" altLang="ja-JP" sz="2000" dirty="0" err="1">
                <a:latin typeface="Calibri" panose="020F0502020204030204" pitchFamily="34" charset="0"/>
                <a:ea typeface="ＭＳ Ｐゴシック" pitchFamily="34" charset="-128"/>
              </a:rPr>
              <a:t>relacions</a:t>
            </a:r>
            <a:r>
              <a:rPr lang="es-ES" altLang="ja-JP" sz="2000" dirty="0">
                <a:latin typeface="Calibri" panose="020F0502020204030204" pitchFamily="34" charset="0"/>
                <a:ea typeface="ＭＳ Ｐゴシック" pitchFamily="34" charset="-128"/>
              </a:rPr>
              <a:t> </a:t>
            </a:r>
            <a:r>
              <a:rPr lang="es-ES" altLang="ja-JP" sz="2000" dirty="0" smtClean="0">
                <a:latin typeface="Calibri" panose="020F0502020204030204" pitchFamily="34" charset="0"/>
                <a:ea typeface="ＭＳ Ｐゴシック" pitchFamily="34" charset="-128"/>
              </a:rPr>
              <a:t/>
            </a:r>
            <a:br>
              <a:rPr lang="es-ES" altLang="ja-JP" sz="2000" dirty="0" smtClean="0">
                <a:latin typeface="Calibri" panose="020F0502020204030204" pitchFamily="34" charset="0"/>
                <a:ea typeface="ＭＳ Ｐゴシック" pitchFamily="34" charset="-128"/>
              </a:rPr>
            </a:br>
            <a:r>
              <a:rPr lang="es-ES" altLang="ja-JP" sz="2000" dirty="0" smtClean="0">
                <a:latin typeface="Calibri" panose="020F0502020204030204" pitchFamily="34" charset="0"/>
                <a:ea typeface="ＭＳ Ｐゴシック" pitchFamily="34" charset="-128"/>
              </a:rPr>
              <a:t>i </a:t>
            </a:r>
            <a:r>
              <a:rPr lang="es-ES" altLang="ja-JP" sz="2000" dirty="0" err="1">
                <a:latin typeface="Calibri" panose="020F0502020204030204" pitchFamily="34" charset="0"/>
                <a:ea typeface="ＭＳ Ｐゴシック" pitchFamily="34" charset="-128"/>
              </a:rPr>
              <a:t>gènere</a:t>
            </a:r>
            <a:r>
              <a:rPr lang="es-ES" altLang="ja-JP" sz="2000" dirty="0">
                <a:latin typeface="Calibri" panose="020F0502020204030204" pitchFamily="34" charset="0"/>
                <a:ea typeface="ＭＳ Ｐゴシック" pitchFamily="34" charset="-128"/>
              </a:rPr>
              <a:t>: </a:t>
            </a:r>
            <a:r>
              <a:rPr lang="es-ES" altLang="ja-JP" sz="2000" b="1" dirty="0">
                <a:solidFill>
                  <a:srgbClr val="808000"/>
                </a:solidFill>
                <a:latin typeface="Calibri" panose="020F0502020204030204" pitchFamily="34" charset="0"/>
                <a:ea typeface="ＭＳ Ｐゴシック" pitchFamily="34" charset="-128"/>
              </a:rPr>
              <a:t>http://</a:t>
            </a:r>
            <a:r>
              <a:rPr lang="es-ES" altLang="ja-JP" sz="2000" b="1" dirty="0" smtClean="0">
                <a:solidFill>
                  <a:srgbClr val="808000"/>
                </a:solidFill>
                <a:latin typeface="Calibri" panose="020F0502020204030204" pitchFamily="34" charset="0"/>
                <a:ea typeface="ＭＳ Ｐゴシック" pitchFamily="34" charset="-128"/>
              </a:rPr>
              <a:t>lalore.org</a:t>
            </a:r>
            <a:br>
              <a:rPr lang="es-ES" altLang="ja-JP" sz="2000" b="1" dirty="0" smtClean="0">
                <a:solidFill>
                  <a:srgbClr val="808000"/>
                </a:solidFill>
                <a:latin typeface="Calibri" panose="020F0502020204030204" pitchFamily="34" charset="0"/>
                <a:ea typeface="ＭＳ Ｐゴシック" pitchFamily="34" charset="-128"/>
              </a:rPr>
            </a:br>
            <a:r>
              <a:rPr lang="es-ES" altLang="ja-JP" sz="2000" dirty="0">
                <a:latin typeface="Calibri" panose="020F0502020204030204" pitchFamily="34" charset="0"/>
                <a:ea typeface="ＭＳ Ｐゴシック" pitchFamily="34" charset="-128"/>
              </a:rPr>
              <a:t/>
            </a:r>
            <a:br>
              <a:rPr lang="es-ES" altLang="ja-JP" sz="2000" dirty="0">
                <a:latin typeface="Calibri" panose="020F0502020204030204" pitchFamily="34" charset="0"/>
                <a:ea typeface="ＭＳ Ｐゴシック" pitchFamily="34" charset="-128"/>
              </a:rPr>
            </a:br>
            <a:r>
              <a:rPr lang="es-ES" altLang="ja-JP" sz="2000" dirty="0" smtClean="0">
                <a:latin typeface="Calibri" panose="020F0502020204030204" pitchFamily="34" charset="0"/>
                <a:ea typeface="ＭＳ Ｐゴシック" pitchFamily="34" charset="-128"/>
              </a:rPr>
              <a:t>OASIS: </a:t>
            </a:r>
            <a:r>
              <a:rPr lang="es-ES" altLang="ja-JP" sz="2000" b="1" dirty="0" smtClean="0">
                <a:solidFill>
                  <a:srgbClr val="808000"/>
                </a:solidFill>
                <a:latin typeface="Calibri" panose="020F0502020204030204" pitchFamily="34" charset="0"/>
                <a:ea typeface="ＭＳ Ｐゴシック" pitchFamily="34" charset="-128"/>
              </a:rPr>
              <a:t>oasislgtb.wordpress.com</a:t>
            </a:r>
            <a:r>
              <a:rPr lang="es-ES" altLang="ja-JP" sz="2000" dirty="0">
                <a:latin typeface="Calibri" panose="020F0502020204030204" pitchFamily="34" charset="0"/>
                <a:ea typeface="ＭＳ Ｐゴシック" pitchFamily="34" charset="-128"/>
              </a:rPr>
              <a:t/>
            </a:r>
            <a:br>
              <a:rPr lang="es-ES" altLang="ja-JP" sz="2000" dirty="0">
                <a:latin typeface="Calibri" panose="020F0502020204030204" pitchFamily="34" charset="0"/>
                <a:ea typeface="ＭＳ Ｐゴシック" pitchFamily="34" charset="-128"/>
              </a:rPr>
            </a:br>
            <a:r>
              <a:rPr lang="es-ES" altLang="ja-JP" sz="2000" dirty="0">
                <a:latin typeface="Calibri" panose="020F0502020204030204" pitchFamily="34" charset="0"/>
                <a:ea typeface="ＭＳ Ｐゴシック" pitchFamily="34" charset="-128"/>
              </a:rPr>
              <a:t/>
            </a:r>
            <a:br>
              <a:rPr lang="es-ES" altLang="ja-JP" sz="2000" dirty="0">
                <a:latin typeface="Calibri" panose="020F0502020204030204" pitchFamily="34" charset="0"/>
                <a:ea typeface="ＭＳ Ｐゴシック" pitchFamily="34" charset="-128"/>
              </a:rPr>
            </a:br>
            <a:r>
              <a:rPr lang="es-ES" altLang="ja-JP" sz="2000" dirty="0">
                <a:latin typeface="Calibri" panose="020F0502020204030204" pitchFamily="34" charset="0"/>
                <a:ea typeface="ＭＳ Ｐゴシック" pitchFamily="34" charset="-128"/>
              </a:rPr>
              <a:t/>
            </a:r>
            <a:br>
              <a:rPr lang="es-ES" altLang="ja-JP" sz="2000" dirty="0">
                <a:latin typeface="Calibri" panose="020F0502020204030204" pitchFamily="34" charset="0"/>
                <a:ea typeface="ＭＳ Ｐゴシック" pitchFamily="34" charset="-128"/>
              </a:rPr>
            </a:br>
            <a:r>
              <a:rPr lang="es-ES" altLang="ja-JP" sz="2000" dirty="0">
                <a:latin typeface="Calibri" panose="020F0502020204030204" pitchFamily="34" charset="0"/>
                <a:ea typeface="ＭＳ Ｐゴシック" pitchFamily="34" charset="-128"/>
              </a:rPr>
              <a:t>Facebook: </a:t>
            </a:r>
            <a:r>
              <a:rPr lang="es-ES" altLang="ja-JP" sz="2000" b="1" dirty="0">
                <a:solidFill>
                  <a:srgbClr val="808000"/>
                </a:solidFill>
                <a:latin typeface="Calibri" panose="020F0502020204030204" pitchFamily="34" charset="0"/>
                <a:ea typeface="ＭＳ Ｐゴシック" pitchFamily="34" charset="-128"/>
              </a:rPr>
              <a:t>https://www.facebook.com/associaciocandela</a:t>
            </a:r>
            <a:r>
              <a:rPr lang="es-ES" sz="2000" dirty="0"/>
              <a:t/>
            </a:r>
            <a:br>
              <a:rPr lang="es-ES" sz="2000" dirty="0"/>
            </a:br>
            <a:endParaRPr lang="ca-ES" sz="2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566837" y="2268811"/>
            <a:ext cx="4906851" cy="34347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28" y="5817417"/>
            <a:ext cx="5151549" cy="94316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117" y="2847087"/>
            <a:ext cx="4067907" cy="172208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728732" y="806907"/>
            <a:ext cx="59381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6000" dirty="0" smtClean="0">
                <a:solidFill>
                  <a:srgbClr val="808000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Moltes gràcies!!!</a:t>
            </a:r>
            <a:endParaRPr lang="ca-ES" sz="6000" dirty="0">
              <a:solidFill>
                <a:srgbClr val="808000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29" y="288064"/>
            <a:ext cx="1869495" cy="196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86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80880" y="212156"/>
            <a:ext cx="10815593" cy="3055558"/>
          </a:xfrm>
        </p:spPr>
        <p:txBody>
          <a:bodyPr>
            <a:noAutofit/>
          </a:bodyPr>
          <a:lstStyle/>
          <a:p>
            <a:r>
              <a:rPr lang="es-ES" sz="5400" b="1" dirty="0" smtClean="0">
                <a:solidFill>
                  <a:srgbClr val="8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4. PASSEM A LA PRÀCTICA</a:t>
            </a:r>
            <a:br>
              <a:rPr lang="es-ES" sz="5400" b="1" dirty="0" smtClean="0">
                <a:solidFill>
                  <a:srgbClr val="8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s-ES" sz="4400" dirty="0" smtClean="0"/>
              <a:t/>
            </a:r>
            <a:br>
              <a:rPr lang="es-ES" sz="4400" dirty="0" smtClean="0"/>
            </a:br>
            <a:r>
              <a:rPr lang="es-ES" sz="4400" dirty="0" err="1" smtClean="0"/>
              <a:t>Eines</a:t>
            </a:r>
            <a:r>
              <a:rPr lang="es-ES" sz="4400" dirty="0" smtClean="0"/>
              <a:t> i recursos</a:t>
            </a:r>
            <a:endParaRPr lang="ca-ES" sz="4400" b="1" dirty="0">
              <a:latin typeface="Calibri" panose="020F0502020204030204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166284" y="1747792"/>
            <a:ext cx="3786389" cy="26504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28" y="5817417"/>
            <a:ext cx="5151549" cy="94316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306" y="3422261"/>
            <a:ext cx="9340135" cy="2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6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1847851" y="0"/>
            <a:ext cx="8194675" cy="1187450"/>
          </a:xfrm>
        </p:spPr>
        <p:txBody>
          <a:bodyPr>
            <a:normAutofit/>
          </a:bodyPr>
          <a:lstStyle/>
          <a:p>
            <a:pPr algn="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s-ES" altLang="ca-ES" sz="4000" b="1" dirty="0">
                <a:solidFill>
                  <a:srgbClr val="8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Interseccionalitat </a:t>
            </a: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981201" y="1139826"/>
            <a:ext cx="8196263" cy="44116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0" rIns="0" bIns="0" rtlCol="0" anchor="ctr">
            <a:normAutofit/>
          </a:bodyPr>
          <a:lstStyle/>
          <a:p>
            <a:pPr indent="-301625" algn="just">
              <a:lnSpc>
                <a:spcPct val="150000"/>
              </a:lnSpc>
              <a:buNone/>
              <a:tabLst>
                <a:tab pos="309563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s-ES" altLang="ca-ES" sz="2200">
                <a:latin typeface="Calibri" panose="020F0502020204030204" pitchFamily="34" charset="0"/>
              </a:rPr>
              <a:t>És una eina analítica per a estudiar, entendre i respondre a les maneres amb les que </a:t>
            </a:r>
            <a:r>
              <a:rPr lang="es-ES" altLang="ca-ES" sz="2200" b="1">
                <a:latin typeface="Calibri" panose="020F0502020204030204" pitchFamily="34" charset="0"/>
              </a:rPr>
              <a:t>el gènere es creua</a:t>
            </a:r>
            <a:r>
              <a:rPr lang="es-ES" altLang="ca-ES" sz="2200">
                <a:latin typeface="Calibri" panose="020F0502020204030204" pitchFamily="34" charset="0"/>
              </a:rPr>
              <a:t> amb altres identitats i com aquests creuaments contribueixen a </a:t>
            </a:r>
            <a:r>
              <a:rPr lang="es-ES" altLang="ca-ES" sz="2200" b="1">
                <a:latin typeface="Calibri" panose="020F0502020204030204" pitchFamily="34" charset="0"/>
              </a:rPr>
              <a:t>experiències úniques</a:t>
            </a:r>
            <a:r>
              <a:rPr lang="es-ES" altLang="ca-ES" sz="2200">
                <a:latin typeface="Calibri" panose="020F0502020204030204" pitchFamily="34" charset="0"/>
              </a:rPr>
              <a:t> d'opressió i privilegi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08" y="6615536"/>
            <a:ext cx="5092979" cy="18674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379077" y="2444880"/>
            <a:ext cx="5257800" cy="36804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162" y="323527"/>
            <a:ext cx="344052" cy="54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4066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52522" y="280077"/>
            <a:ext cx="6746875" cy="792162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ca-ES" sz="3200" b="1" dirty="0" smtClean="0">
                <a:solidFill>
                  <a:srgbClr val="8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Claus per a treballar amb joves </a:t>
            </a:r>
            <a:endParaRPr lang="es-ES" sz="3200" b="1" dirty="0">
              <a:solidFill>
                <a:srgbClr val="8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sz="quarter" idx="1"/>
          </p:nvPr>
        </p:nvSpPr>
        <p:spPr>
          <a:xfrm>
            <a:off x="914401" y="1128971"/>
            <a:ext cx="10766854" cy="56165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a-ES" dirty="0" smtClean="0">
                <a:latin typeface="Calibri" panose="020F0502020204030204" pitchFamily="34" charset="0"/>
              </a:rPr>
              <a:t>Contemplar, integrar i acollir la diversitat</a:t>
            </a:r>
          </a:p>
          <a:p>
            <a:pPr>
              <a:defRPr/>
            </a:pPr>
            <a:r>
              <a:rPr lang="ca-ES" dirty="0" smtClean="0">
                <a:latin typeface="Calibri" panose="020F0502020204030204" pitchFamily="34" charset="0"/>
              </a:rPr>
              <a:t>Donar veu i escoltar </a:t>
            </a:r>
          </a:p>
          <a:p>
            <a:pPr>
              <a:defRPr/>
            </a:pPr>
            <a:r>
              <a:rPr lang="ca-ES" dirty="0" smtClean="0">
                <a:latin typeface="Calibri" panose="020F0502020204030204" pitchFamily="34" charset="0"/>
              </a:rPr>
              <a:t>No jutjar</a:t>
            </a:r>
          </a:p>
          <a:p>
            <a:pPr>
              <a:defRPr/>
            </a:pPr>
            <a:r>
              <a:rPr lang="ca-ES" dirty="0" smtClean="0">
                <a:latin typeface="Calibri" panose="020F0502020204030204" pitchFamily="34" charset="0"/>
              </a:rPr>
              <a:t>Model integral: No caure en el </a:t>
            </a:r>
            <a:r>
              <a:rPr lang="ca-ES" dirty="0" err="1" smtClean="0">
                <a:latin typeface="Calibri" panose="020F0502020204030204" pitchFamily="34" charset="0"/>
              </a:rPr>
              <a:t>biologicisme</a:t>
            </a:r>
            <a:endParaRPr lang="ca-ES" dirty="0" smtClean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ca-ES" dirty="0" smtClean="0">
                <a:latin typeface="Calibri" panose="020F0502020204030204" pitchFamily="34" charset="0"/>
              </a:rPr>
              <a:t>Autoestima, </a:t>
            </a:r>
            <a:r>
              <a:rPr lang="ca-ES" dirty="0" err="1" smtClean="0">
                <a:latin typeface="Calibri" panose="020F0502020204030204" pitchFamily="34" charset="0"/>
              </a:rPr>
              <a:t>empoderament</a:t>
            </a:r>
            <a:r>
              <a:rPr lang="ca-ES" dirty="0" smtClean="0">
                <a:latin typeface="Calibri" panose="020F0502020204030204" pitchFamily="34" charset="0"/>
              </a:rPr>
              <a:t> i límits</a:t>
            </a:r>
          </a:p>
          <a:p>
            <a:pPr>
              <a:defRPr/>
            </a:pPr>
            <a:r>
              <a:rPr lang="ca-ES" dirty="0" smtClean="0">
                <a:latin typeface="Calibri" panose="020F0502020204030204" pitchFamily="34" charset="0"/>
              </a:rPr>
              <a:t>Cultura del consentiment</a:t>
            </a:r>
          </a:p>
          <a:p>
            <a:pPr>
              <a:defRPr/>
            </a:pPr>
            <a:r>
              <a:rPr lang="ca-ES" dirty="0" smtClean="0">
                <a:latin typeface="Calibri" panose="020F0502020204030204" pitchFamily="34" charset="0"/>
              </a:rPr>
              <a:t>Segregar per sexes (si s’escau)</a:t>
            </a:r>
          </a:p>
          <a:p>
            <a:pPr>
              <a:defRPr/>
            </a:pPr>
            <a:r>
              <a:rPr lang="ca-ES" dirty="0" smtClean="0">
                <a:latin typeface="Calibri" panose="020F0502020204030204" pitchFamily="34" charset="0"/>
              </a:rPr>
              <a:t>Treballar les nostres creences i limitacions</a:t>
            </a:r>
          </a:p>
          <a:p>
            <a:pPr>
              <a:defRPr/>
            </a:pPr>
            <a:r>
              <a:rPr lang="ca-ES" dirty="0" smtClean="0">
                <a:latin typeface="Calibri" panose="020F0502020204030204" pitchFamily="34" charset="0"/>
              </a:rPr>
              <a:t>Treballar la nostra sexualitat</a:t>
            </a:r>
          </a:p>
          <a:p>
            <a:pPr>
              <a:defRPr/>
            </a:pPr>
            <a:r>
              <a:rPr lang="ca-ES" dirty="0" smtClean="0">
                <a:latin typeface="Calibri" panose="020F0502020204030204" pitchFamily="34" charset="0"/>
              </a:rPr>
              <a:t>Originalitat i creativitat</a:t>
            </a:r>
          </a:p>
          <a:p>
            <a:pPr marL="0" indent="0">
              <a:buNone/>
              <a:defRPr/>
            </a:pPr>
            <a:endParaRPr lang="ca-ES" dirty="0" smtClean="0">
              <a:latin typeface="Calibri" panose="020F050202020403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100" y="2121033"/>
            <a:ext cx="2724151" cy="28575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379077" y="2444880"/>
            <a:ext cx="5257800" cy="36804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08" y="6615536"/>
            <a:ext cx="5092979" cy="18674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127" y="451131"/>
            <a:ext cx="286535" cy="45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20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122399" y="3"/>
            <a:ext cx="8229600" cy="1143001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vert="horz" lIns="90000" tIns="46800" rIns="90000" bIns="46800" rtlCol="0" anchor="ctr">
            <a:normAutofit/>
          </a:bodyPr>
          <a:lstStyle/>
          <a:p>
            <a:pPr algn="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altLang="es-ES" sz="3200" b="1" dirty="0">
                <a:solidFill>
                  <a:srgbClr val="8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MOMENT VITAL DE L’ADOLESCÈNCIA</a:t>
            </a:r>
          </a:p>
        </p:txBody>
      </p:sp>
      <p:sp>
        <p:nvSpPr>
          <p:cNvPr id="15363" name="Text Box 8"/>
          <p:cNvSpPr txBox="1">
            <a:spLocks noChangeArrowheads="1"/>
          </p:cNvSpPr>
          <p:nvPr/>
        </p:nvSpPr>
        <p:spPr bwMode="auto">
          <a:xfrm>
            <a:off x="755221" y="1845062"/>
            <a:ext cx="10832755" cy="274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just">
              <a:spcBef>
                <a:spcPts val="12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s-ES" altLang="es-ES" sz="2800" dirty="0">
                <a:solidFill>
                  <a:srgbClr val="000000"/>
                </a:solidFill>
                <a:latin typeface="Calibri" panose="020F0502020204030204" pitchFamily="34" charset="0"/>
              </a:rPr>
              <a:t>  </a:t>
            </a:r>
            <a:r>
              <a:rPr lang="es-ES" altLang="es-ES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És</a:t>
            </a:r>
            <a:r>
              <a:rPr lang="es-ES" altLang="es-ES" sz="2800" dirty="0">
                <a:solidFill>
                  <a:srgbClr val="000000"/>
                </a:solidFill>
                <a:latin typeface="Calibri" panose="020F0502020204030204" pitchFamily="34" charset="0"/>
              </a:rPr>
              <a:t> un </a:t>
            </a:r>
            <a:r>
              <a:rPr lang="es-ES" altLang="es-ES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moment</a:t>
            </a:r>
            <a:r>
              <a:rPr lang="es-ES" altLang="es-ES" sz="2800" dirty="0">
                <a:solidFill>
                  <a:srgbClr val="000000"/>
                </a:solidFill>
                <a:latin typeface="Calibri" panose="020F0502020204030204" pitchFamily="34" charset="0"/>
              </a:rPr>
              <a:t> de </a:t>
            </a:r>
            <a:r>
              <a:rPr lang="es-ES" altLang="es-ES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nous</a:t>
            </a:r>
            <a:r>
              <a:rPr lang="es-ES" altLang="es-ES" sz="2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altLang="es-ES" sz="28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aprenentatges</a:t>
            </a:r>
            <a:r>
              <a:rPr lang="es-ES" altLang="es-E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 i </a:t>
            </a:r>
            <a:r>
              <a:rPr lang="es-ES" altLang="es-ES" sz="28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dols</a:t>
            </a:r>
            <a:r>
              <a:rPr lang="es-ES" altLang="es-E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,</a:t>
            </a:r>
            <a:r>
              <a:rPr lang="es-ES" altLang="es-ES" sz="2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altLang="es-ES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dels</a:t>
            </a:r>
            <a:r>
              <a:rPr lang="es-ES" altLang="es-ES" sz="2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altLang="es-ES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més</a:t>
            </a:r>
            <a:r>
              <a:rPr lang="es-ES" altLang="es-ES" sz="2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altLang="es-ES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complexes</a:t>
            </a:r>
            <a:r>
              <a:rPr lang="es-ES" altLang="es-ES" sz="2800" dirty="0">
                <a:solidFill>
                  <a:srgbClr val="000000"/>
                </a:solidFill>
                <a:latin typeface="Calibri" panose="020F0502020204030204" pitchFamily="34" charset="0"/>
              </a:rPr>
              <a:t> i </a:t>
            </a:r>
            <a:r>
              <a:rPr lang="es-ES" altLang="es-ES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complerts</a:t>
            </a:r>
            <a:r>
              <a:rPr lang="es-ES" altLang="es-ES" sz="2800" dirty="0">
                <a:solidFill>
                  <a:srgbClr val="000000"/>
                </a:solidFill>
                <a:latin typeface="Calibri" panose="020F0502020204030204" pitchFamily="34" charset="0"/>
              </a:rPr>
              <a:t> de la persona</a:t>
            </a:r>
          </a:p>
          <a:p>
            <a:pPr algn="just">
              <a:spcBef>
                <a:spcPts val="12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s-ES" altLang="es-ES" sz="2800" dirty="0">
                <a:solidFill>
                  <a:srgbClr val="000000"/>
                </a:solidFill>
                <a:latin typeface="Calibri" panose="020F0502020204030204" pitchFamily="34" charset="0"/>
              </a:rPr>
              <a:t>  Es </a:t>
            </a:r>
            <a:r>
              <a:rPr lang="es-ES" altLang="es-ES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viuen</a:t>
            </a:r>
            <a:r>
              <a:rPr lang="es-ES" altLang="es-ES" sz="2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altLang="es-ES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grans</a:t>
            </a:r>
            <a:r>
              <a:rPr lang="es-ES" altLang="es-ES" sz="2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altLang="es-ES" sz="28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canvis</a:t>
            </a:r>
            <a:r>
              <a:rPr lang="es-ES" altLang="es-E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altLang="es-ES" sz="28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corporals</a:t>
            </a:r>
            <a:r>
              <a:rPr lang="es-ES" altLang="es-E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altLang="es-ES" sz="2800" dirty="0">
                <a:solidFill>
                  <a:srgbClr val="000000"/>
                </a:solidFill>
                <a:latin typeface="Calibri" panose="020F0502020204030204" pitchFamily="34" charset="0"/>
              </a:rPr>
              <a:t>i </a:t>
            </a:r>
            <a:r>
              <a:rPr lang="es-ES" altLang="es-ES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hormonals</a:t>
            </a:r>
            <a:endParaRPr lang="es-ES" altLang="es-ES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>
              <a:spcBef>
                <a:spcPts val="12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s-ES" altLang="es-ES" sz="2800" dirty="0">
                <a:solidFill>
                  <a:srgbClr val="000000"/>
                </a:solidFill>
                <a:latin typeface="Calibri" panose="020F0502020204030204" pitchFamily="34" charset="0"/>
              </a:rPr>
              <a:t>  </a:t>
            </a:r>
            <a:r>
              <a:rPr lang="es-ES" altLang="es-ES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És</a:t>
            </a:r>
            <a:r>
              <a:rPr lang="es-ES" altLang="es-ES" sz="2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altLang="es-ES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l’època</a:t>
            </a:r>
            <a:r>
              <a:rPr lang="es-ES" altLang="es-ES" sz="2800" dirty="0">
                <a:solidFill>
                  <a:srgbClr val="000000"/>
                </a:solidFill>
                <a:latin typeface="Calibri" panose="020F0502020204030204" pitchFamily="34" charset="0"/>
              </a:rPr>
              <a:t> de reafirmar la </a:t>
            </a:r>
            <a:r>
              <a:rPr lang="es-ES" altLang="es-E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“</a:t>
            </a:r>
            <a:r>
              <a:rPr lang="es-ES" altLang="es-ES" sz="28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identitat</a:t>
            </a:r>
            <a:r>
              <a:rPr lang="es-ES" altLang="es-E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 personal” </a:t>
            </a:r>
          </a:p>
          <a:p>
            <a:pPr algn="just">
              <a:spcBef>
                <a:spcPts val="12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s-ES" altLang="es-ES" sz="2800" dirty="0">
                <a:solidFill>
                  <a:srgbClr val="000000"/>
                </a:solidFill>
                <a:latin typeface="Calibri" panose="020F0502020204030204" pitchFamily="34" charset="0"/>
              </a:rPr>
              <a:t>  </a:t>
            </a:r>
            <a:r>
              <a:rPr lang="es-ES" altLang="es-ES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Són</a:t>
            </a:r>
            <a:r>
              <a:rPr lang="es-ES" altLang="es-ES" sz="2800" dirty="0">
                <a:solidFill>
                  <a:srgbClr val="000000"/>
                </a:solidFill>
                <a:latin typeface="Calibri" panose="020F0502020204030204" pitchFamily="34" charset="0"/>
              </a:rPr>
              <a:t> el </a:t>
            </a:r>
            <a:r>
              <a:rPr lang="es-ES" altLang="es-ES" sz="28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reflexe</a:t>
            </a:r>
            <a:r>
              <a:rPr lang="es-ES" altLang="es-E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 i el </a:t>
            </a:r>
            <a:r>
              <a:rPr lang="es-ES" altLang="es-ES" sz="28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fruit</a:t>
            </a:r>
            <a:r>
              <a:rPr lang="es-ES" altLang="es-ES" sz="2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altLang="es-ES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dels</a:t>
            </a:r>
            <a:r>
              <a:rPr lang="es-ES" altLang="es-ES" sz="2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altLang="es-ES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valors</a:t>
            </a:r>
            <a:r>
              <a:rPr lang="es-ES" altLang="es-ES" sz="2800" dirty="0">
                <a:solidFill>
                  <a:srgbClr val="000000"/>
                </a:solidFill>
                <a:latin typeface="Calibri" panose="020F0502020204030204" pitchFamily="34" charset="0"/>
              </a:rPr>
              <a:t> de la </a:t>
            </a:r>
            <a:r>
              <a:rPr lang="es-ES" altLang="es-ES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societat</a:t>
            </a:r>
            <a:r>
              <a:rPr lang="es-ES" altLang="es-ES" sz="2800" dirty="0">
                <a:solidFill>
                  <a:srgbClr val="000000"/>
                </a:solidFill>
                <a:latin typeface="Calibri" panose="020F0502020204030204" pitchFamily="34" charset="0"/>
              </a:rPr>
              <a:t> i el </a:t>
            </a:r>
            <a:r>
              <a:rPr lang="es-ES" altLang="es-ES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món</a:t>
            </a:r>
            <a:r>
              <a:rPr lang="es-ES" altLang="es-ES" sz="2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altLang="es-ES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adult</a:t>
            </a:r>
            <a:endParaRPr lang="es-ES" altLang="es-ES" sz="2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379077" y="2444880"/>
            <a:ext cx="5257800" cy="36804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08" y="6615536"/>
            <a:ext cx="5092979" cy="18674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76" y="346476"/>
            <a:ext cx="286535" cy="45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34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981200" y="123825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r" eaLnBrk="1" hangingPunct="1">
              <a:buSzPct val="100000"/>
              <a:defRPr/>
            </a:pPr>
            <a:endParaRPr lang="es-ES" altLang="es-ES" sz="32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1774053" y="356023"/>
            <a:ext cx="8153400" cy="62595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 marL="284163" indent="-284163" eaLnBrk="0" hangingPunct="0">
              <a:spcBef>
                <a:spcPts val="800"/>
              </a:spcBef>
              <a:tabLst>
                <a:tab pos="284163" algn="l"/>
                <a:tab pos="388938" algn="l"/>
                <a:tab pos="838200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</a:tabLst>
              <a:defRPr sz="3200">
                <a:solidFill>
                  <a:srgbClr val="000000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eaLnBrk="0" hangingPunct="0">
              <a:spcBef>
                <a:spcPts val="700"/>
              </a:spcBef>
              <a:tabLst>
                <a:tab pos="284163" algn="l"/>
                <a:tab pos="388938" algn="l"/>
                <a:tab pos="838200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</a:tabLst>
              <a:defRPr sz="2800">
                <a:solidFill>
                  <a:srgbClr val="000000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eaLnBrk="0" hangingPunct="0">
              <a:spcBef>
                <a:spcPts val="600"/>
              </a:spcBef>
              <a:tabLst>
                <a:tab pos="284163" algn="l"/>
                <a:tab pos="388938" algn="l"/>
                <a:tab pos="838200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</a:tabLst>
              <a:defRPr sz="2400">
                <a:solidFill>
                  <a:srgbClr val="000000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eaLnBrk="0" hangingPunct="0">
              <a:spcBef>
                <a:spcPts val="500"/>
              </a:spcBef>
              <a:tabLst>
                <a:tab pos="284163" algn="l"/>
                <a:tab pos="388938" algn="l"/>
                <a:tab pos="838200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eaLnBrk="0" hangingPunct="0">
              <a:spcBef>
                <a:spcPts val="500"/>
              </a:spcBef>
              <a:tabLst>
                <a:tab pos="284163" algn="l"/>
                <a:tab pos="388938" algn="l"/>
                <a:tab pos="838200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84163" algn="l"/>
                <a:tab pos="388938" algn="l"/>
                <a:tab pos="838200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84163" algn="l"/>
                <a:tab pos="388938" algn="l"/>
                <a:tab pos="838200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84163" algn="l"/>
                <a:tab pos="388938" algn="l"/>
                <a:tab pos="838200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84163" algn="l"/>
                <a:tab pos="388938" algn="l"/>
                <a:tab pos="838200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</a:tabLst>
              <a:defRPr sz="2000">
                <a:solidFill>
                  <a:srgbClr val="000000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endParaRPr lang="es-ES" sz="2000" dirty="0"/>
          </a:p>
          <a:p>
            <a:pPr marL="0" indent="0" algn="r" eaLnBrk="1" hangingPunct="1">
              <a:lnSpc>
                <a:spcPct val="90000"/>
              </a:lnSpc>
              <a:spcBef>
                <a:spcPct val="0"/>
              </a:spcBef>
              <a:buClr>
                <a:srgbClr val="000000"/>
              </a:buClr>
              <a:buSzPct val="100000"/>
              <a:defRPr/>
            </a:pPr>
            <a:r>
              <a:rPr lang="es-ES" b="1" dirty="0">
                <a:solidFill>
                  <a:srgbClr val="8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PROPOSTES DE SENSIBILITZACIÓ I PREVENCIÓ</a:t>
            </a:r>
          </a:p>
          <a:p>
            <a:pPr marL="458787" lvl="1" eaLnBrk="1" hangingPunct="1">
              <a:buClr>
                <a:srgbClr val="000000"/>
              </a:buClr>
              <a:buSzPct val="100000"/>
              <a:defRPr/>
            </a:pPr>
            <a:endParaRPr lang="es-ES" sz="1800" dirty="0">
              <a:latin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100000"/>
              <a:defRPr/>
            </a:pPr>
            <a:r>
              <a:rPr lang="es-ES" sz="2400" b="1" dirty="0">
                <a:latin typeface="Calibri" panose="020F0502020204030204" pitchFamily="34" charset="0"/>
              </a:rPr>
              <a:t>RECURSOS PER A LA DERIVACIÓ I CIRCUITS</a:t>
            </a:r>
          </a:p>
          <a:p>
            <a:pPr marL="801687" lvl="1" indent="-342900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s-ES" sz="1800" dirty="0">
                <a:latin typeface="Calibri" panose="020F0502020204030204" pitchFamily="34" charset="0"/>
              </a:rPr>
              <a:t>Pautes per a la </a:t>
            </a:r>
            <a:r>
              <a:rPr lang="es-ES" sz="1800" dirty="0" err="1">
                <a:latin typeface="Calibri" panose="020F0502020204030204" pitchFamily="34" charset="0"/>
              </a:rPr>
              <a:t>derivació</a:t>
            </a:r>
            <a:endParaRPr lang="es-ES" sz="1800" dirty="0">
              <a:latin typeface="Calibri" panose="020F0502020204030204" pitchFamily="34" charset="0"/>
            </a:endParaRPr>
          </a:p>
          <a:p>
            <a:pPr marL="801687" lvl="1" indent="-342900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s-ES" sz="1800" dirty="0" err="1">
                <a:latin typeface="Calibri" panose="020F0502020204030204" pitchFamily="34" charset="0"/>
              </a:rPr>
              <a:t>Circuits</a:t>
            </a:r>
            <a:r>
              <a:rPr lang="es-ES" sz="1800" dirty="0">
                <a:latin typeface="Calibri" panose="020F0502020204030204" pitchFamily="34" charset="0"/>
              </a:rPr>
              <a:t> </a:t>
            </a:r>
            <a:r>
              <a:rPr lang="es-ES" sz="1800" dirty="0" err="1">
                <a:latin typeface="Calibri" panose="020F0502020204030204" pitchFamily="34" charset="0"/>
              </a:rPr>
              <a:t>d'atenció</a:t>
            </a:r>
            <a:endParaRPr lang="es-ES" sz="1800" dirty="0">
              <a:latin typeface="Calibri" panose="020F0502020204030204" pitchFamily="34" charset="0"/>
            </a:endParaRPr>
          </a:p>
          <a:p>
            <a:pPr marL="801687" lvl="1" indent="-342900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s-ES" altLang="es-ES" sz="2000" dirty="0"/>
          </a:p>
          <a:p>
            <a:pPr eaLnBrk="1" hangingPunct="1">
              <a:spcBef>
                <a:spcPts val="1250"/>
              </a:spcBef>
              <a:buSzPct val="100000"/>
              <a:defRPr/>
            </a:pPr>
            <a:r>
              <a:rPr lang="es-ES" altLang="es-ES" sz="2400" b="1" dirty="0">
                <a:latin typeface="Calibri" panose="020F0502020204030204" pitchFamily="34" charset="0"/>
              </a:rPr>
              <a:t>BIBLIOGRAFIA RECOMANADA</a:t>
            </a:r>
          </a:p>
          <a:p>
            <a:pPr marL="744537" lvl="1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s-ES" sz="1800" dirty="0" err="1">
                <a:latin typeface="Calibri" panose="020F0502020204030204" pitchFamily="34" charset="0"/>
              </a:rPr>
              <a:t>Guies</a:t>
            </a:r>
            <a:r>
              <a:rPr lang="es-ES" sz="1800" dirty="0">
                <a:latin typeface="Calibri" panose="020F0502020204030204" pitchFamily="34" charset="0"/>
              </a:rPr>
              <a:t> i </a:t>
            </a:r>
            <a:r>
              <a:rPr lang="es-ES" sz="1800" dirty="0" err="1">
                <a:latin typeface="Calibri" panose="020F0502020204030204" pitchFamily="34" charset="0"/>
              </a:rPr>
              <a:t>bibliografia</a:t>
            </a:r>
            <a:r>
              <a:rPr lang="es-ES" sz="1800" dirty="0">
                <a:latin typeface="Calibri" panose="020F0502020204030204" pitchFamily="34" charset="0"/>
              </a:rPr>
              <a:t> per a </a:t>
            </a:r>
            <a:r>
              <a:rPr lang="es-ES" sz="1800" dirty="0" err="1">
                <a:latin typeface="Calibri" panose="020F0502020204030204" pitchFamily="34" charset="0"/>
              </a:rPr>
              <a:t>adolescents</a:t>
            </a:r>
            <a:r>
              <a:rPr lang="es-ES" sz="1800" dirty="0">
                <a:latin typeface="Calibri" panose="020F0502020204030204" pitchFamily="34" charset="0"/>
              </a:rPr>
              <a:t> i </a:t>
            </a:r>
            <a:r>
              <a:rPr lang="es-ES" sz="1800" dirty="0" err="1">
                <a:latin typeface="Calibri" panose="020F0502020204030204" pitchFamily="34" charset="0"/>
              </a:rPr>
              <a:t>joves</a:t>
            </a:r>
            <a:endParaRPr lang="es-ES" sz="1800" dirty="0">
              <a:latin typeface="Calibri" panose="020F0502020204030204" pitchFamily="34" charset="0"/>
            </a:endParaRPr>
          </a:p>
          <a:p>
            <a:pPr marL="744537" lvl="1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s-ES" sz="1800" dirty="0" err="1">
                <a:latin typeface="Calibri" panose="020F0502020204030204" pitchFamily="34" charset="0"/>
              </a:rPr>
              <a:t>Guies</a:t>
            </a:r>
            <a:r>
              <a:rPr lang="es-ES" sz="1800" dirty="0">
                <a:latin typeface="Calibri" panose="020F0502020204030204" pitchFamily="34" charset="0"/>
              </a:rPr>
              <a:t> i </a:t>
            </a:r>
            <a:r>
              <a:rPr lang="es-ES" sz="1800" dirty="0" err="1">
                <a:latin typeface="Calibri" panose="020F0502020204030204" pitchFamily="34" charset="0"/>
              </a:rPr>
              <a:t>lectures</a:t>
            </a:r>
            <a:r>
              <a:rPr lang="es-ES" sz="1800" dirty="0">
                <a:latin typeface="Calibri" panose="020F0502020204030204" pitchFamily="34" charset="0"/>
              </a:rPr>
              <a:t> per a </a:t>
            </a:r>
            <a:r>
              <a:rPr lang="es-ES" sz="1800" dirty="0" err="1">
                <a:latin typeface="Calibri" panose="020F0502020204030204" pitchFamily="34" charset="0"/>
              </a:rPr>
              <a:t>professionals</a:t>
            </a:r>
            <a:endParaRPr lang="es-ES" sz="1800" dirty="0">
              <a:latin typeface="Calibri" panose="020F0502020204030204" pitchFamily="34" charset="0"/>
            </a:endParaRPr>
          </a:p>
          <a:p>
            <a:pPr marL="744537" lvl="1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s-ES" sz="1800" dirty="0" err="1">
                <a:latin typeface="Calibri" panose="020F0502020204030204" pitchFamily="34" charset="0"/>
              </a:rPr>
              <a:t>Guies</a:t>
            </a:r>
            <a:r>
              <a:rPr lang="es-ES" sz="1800" dirty="0">
                <a:latin typeface="Calibri" panose="020F0502020204030204" pitchFamily="34" charset="0"/>
              </a:rPr>
              <a:t> per a mares i pares</a:t>
            </a:r>
          </a:p>
          <a:p>
            <a:pPr marL="744537" lvl="1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s-ES" sz="1800" dirty="0">
                <a:latin typeface="Calibri" panose="020F0502020204030204" pitchFamily="34" charset="0"/>
              </a:rPr>
              <a:t>Webs </a:t>
            </a:r>
            <a:r>
              <a:rPr lang="es-ES" sz="1800" dirty="0" err="1">
                <a:latin typeface="Calibri" panose="020F0502020204030204" pitchFamily="34" charset="0"/>
              </a:rPr>
              <a:t>dirigides</a:t>
            </a:r>
            <a:r>
              <a:rPr lang="es-ES" sz="1800" dirty="0">
                <a:latin typeface="Calibri" panose="020F0502020204030204" pitchFamily="34" charset="0"/>
              </a:rPr>
              <a:t> a </a:t>
            </a:r>
            <a:r>
              <a:rPr lang="es-ES" sz="1800" dirty="0" err="1">
                <a:latin typeface="Calibri" panose="020F0502020204030204" pitchFamily="34" charset="0"/>
              </a:rPr>
              <a:t>adolescents</a:t>
            </a:r>
            <a:r>
              <a:rPr lang="es-ES" sz="1800" dirty="0">
                <a:latin typeface="Calibri" panose="020F0502020204030204" pitchFamily="34" charset="0"/>
              </a:rPr>
              <a:t> i </a:t>
            </a:r>
            <a:r>
              <a:rPr lang="es-ES" sz="1800" dirty="0" err="1">
                <a:latin typeface="Calibri" panose="020F0502020204030204" pitchFamily="34" charset="0"/>
              </a:rPr>
              <a:t>joves</a:t>
            </a:r>
            <a:endParaRPr lang="es-ES" sz="1800" dirty="0">
              <a:latin typeface="Calibri" panose="020F0502020204030204" pitchFamily="34" charset="0"/>
            </a:endParaRPr>
          </a:p>
          <a:p>
            <a:pPr marL="744537" lvl="1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s-ES" sz="1800" dirty="0">
                <a:latin typeface="Calibri" panose="020F0502020204030204" pitchFamily="34" charset="0"/>
              </a:rPr>
              <a:t>Webs que </a:t>
            </a:r>
            <a:r>
              <a:rPr lang="es-ES" sz="1800" dirty="0" err="1">
                <a:latin typeface="Calibri" panose="020F0502020204030204" pitchFamily="34" charset="0"/>
              </a:rPr>
              <a:t>contenen</a:t>
            </a:r>
            <a:r>
              <a:rPr lang="es-ES" sz="1800" dirty="0">
                <a:latin typeface="Calibri" panose="020F0502020204030204" pitchFamily="34" charset="0"/>
              </a:rPr>
              <a:t> recursos </a:t>
            </a:r>
            <a:r>
              <a:rPr lang="es-ES" sz="1800" dirty="0" err="1">
                <a:latin typeface="Calibri" panose="020F0502020204030204" pitchFamily="34" charset="0"/>
              </a:rPr>
              <a:t>pedagògics</a:t>
            </a:r>
            <a:endParaRPr lang="es-ES" sz="1800" dirty="0">
              <a:latin typeface="Calibri" panose="020F0502020204030204" pitchFamily="34" charset="0"/>
            </a:endParaRPr>
          </a:p>
          <a:p>
            <a:pPr marL="744537" lvl="1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s-ES" sz="1800" dirty="0" err="1">
                <a:latin typeface="Calibri" panose="020F0502020204030204" pitchFamily="34" charset="0"/>
              </a:rPr>
              <a:t>Entitats</a:t>
            </a:r>
            <a:r>
              <a:rPr lang="es-ES" sz="1800" dirty="0">
                <a:latin typeface="Calibri" panose="020F0502020204030204" pitchFamily="34" charset="0"/>
              </a:rPr>
              <a:t> </a:t>
            </a:r>
          </a:p>
          <a:p>
            <a:pPr eaLnBrk="1" hangingPunct="1">
              <a:spcBef>
                <a:spcPts val="1250"/>
              </a:spcBef>
              <a:buSzPct val="100000"/>
              <a:defRPr/>
            </a:pPr>
            <a:endParaRPr lang="es-ES" altLang="es-ES" sz="2400" b="1" dirty="0">
              <a:latin typeface="Calibri" panose="020F0502020204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08" y="6615536"/>
            <a:ext cx="5092979" cy="18674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379077" y="2444880"/>
            <a:ext cx="5257800" cy="36804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687" y="593449"/>
            <a:ext cx="381513" cy="59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7389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711450" y="-171450"/>
            <a:ext cx="7467600" cy="1143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vert="horz" lIns="90000" tIns="46800" rIns="90000" bIns="46800" rtlCol="0" anchor="ctr">
            <a:normAutofit/>
          </a:bodyPr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altLang="es-ES" sz="3200" b="1" dirty="0">
                <a:solidFill>
                  <a:srgbClr val="8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DE CARA A LA PREVENCIÓ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8213" y="1341438"/>
            <a:ext cx="7562850" cy="4824412"/>
          </a:xfrm>
        </p:spPr>
        <p:txBody>
          <a:bodyPr>
            <a:normAutofit fontScale="92500"/>
          </a:bodyPr>
          <a:lstStyle/>
          <a:p>
            <a:pPr marL="0" indent="0">
              <a:buNone/>
              <a:defRPr/>
            </a:pPr>
            <a:r>
              <a:rPr lang="es-ES" alt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Temàtiques</a:t>
            </a:r>
            <a:r>
              <a:rPr lang="es-ES" alt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a </a:t>
            </a:r>
            <a:r>
              <a:rPr lang="es-ES" alt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tractar</a:t>
            </a:r>
            <a:r>
              <a:rPr lang="es-ES" alt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s-ES" altLang="es-ES" dirty="0" smtClean="0">
                <a:latin typeface="Calibri" panose="020F0502020204030204" pitchFamily="34" charset="0"/>
              </a:rPr>
              <a:t>(</a:t>
            </a:r>
            <a:r>
              <a:rPr lang="es-ES" altLang="es-ES" dirty="0" err="1" smtClean="0">
                <a:latin typeface="Calibri" panose="020F0502020204030204" pitchFamily="34" charset="0"/>
              </a:rPr>
              <a:t>proposta</a:t>
            </a:r>
            <a:r>
              <a:rPr lang="es-ES" altLang="es-ES" dirty="0" smtClean="0">
                <a:latin typeface="Calibri" panose="020F0502020204030204" pitchFamily="34" charset="0"/>
              </a:rPr>
              <a:t> de Candela):</a:t>
            </a:r>
          </a:p>
          <a:p>
            <a:pPr marL="347662" indent="-274320">
              <a:lnSpc>
                <a:spcPct val="150000"/>
              </a:lnSpc>
              <a:buFont typeface="Wingdings"/>
              <a:buChar char=""/>
              <a:tabLst>
                <a:tab pos="6762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/>
            </a:pPr>
            <a:r>
              <a:rPr lang="es-ES" altLang="es-ES" sz="2000" b="1" dirty="0" err="1">
                <a:latin typeface="Calibri" panose="020F0502020204030204" pitchFamily="34" charset="0"/>
              </a:rPr>
              <a:t>Prevenció</a:t>
            </a:r>
            <a:r>
              <a:rPr lang="es-ES" altLang="es-ES" sz="2000" b="1" dirty="0">
                <a:latin typeface="Calibri" panose="020F0502020204030204" pitchFamily="34" charset="0"/>
              </a:rPr>
              <a:t> de </a:t>
            </a:r>
            <a:r>
              <a:rPr lang="es-ES" altLang="es-ES" sz="2000" b="1" dirty="0" err="1">
                <a:latin typeface="Calibri" panose="020F0502020204030204" pitchFamily="34" charset="0"/>
              </a:rPr>
              <a:t>relacions</a:t>
            </a:r>
            <a:r>
              <a:rPr lang="es-ES" altLang="es-ES" sz="2000" b="1" dirty="0">
                <a:latin typeface="Calibri" panose="020F0502020204030204" pitchFamily="34" charset="0"/>
              </a:rPr>
              <a:t> </a:t>
            </a:r>
            <a:r>
              <a:rPr lang="es-ES" altLang="es-ES" sz="2000" b="1" dirty="0" err="1">
                <a:latin typeface="Calibri" panose="020F0502020204030204" pitchFamily="34" charset="0"/>
              </a:rPr>
              <a:t>abusives</a:t>
            </a:r>
            <a:r>
              <a:rPr lang="es-ES" altLang="es-ES" sz="2000" dirty="0">
                <a:latin typeface="Calibri" panose="020F0502020204030204" pitchFamily="34" charset="0"/>
              </a:rPr>
              <a:t> (amor </a:t>
            </a:r>
            <a:r>
              <a:rPr lang="es-ES" altLang="es-ES" sz="2000" dirty="0" err="1">
                <a:latin typeface="Calibri" panose="020F0502020204030204" pitchFamily="34" charset="0"/>
              </a:rPr>
              <a:t>romàntic</a:t>
            </a:r>
            <a:r>
              <a:rPr lang="es-ES" altLang="es-ES" sz="2000" dirty="0">
                <a:latin typeface="Calibri" panose="020F0502020204030204" pitchFamily="34" charset="0"/>
              </a:rPr>
              <a:t> i </a:t>
            </a:r>
            <a:r>
              <a:rPr lang="es-ES" altLang="es-ES" sz="2000" dirty="0" err="1">
                <a:latin typeface="Calibri" panose="020F0502020204030204" pitchFamily="34" charset="0"/>
              </a:rPr>
              <a:t>violències</a:t>
            </a:r>
            <a:r>
              <a:rPr lang="es-ES" altLang="es-ES" sz="2000" dirty="0">
                <a:latin typeface="Calibri" panose="020F0502020204030204" pitchFamily="34" charset="0"/>
              </a:rPr>
              <a:t> de </a:t>
            </a:r>
            <a:r>
              <a:rPr lang="es-ES" altLang="es-ES" sz="2000" dirty="0" err="1">
                <a:latin typeface="Calibri" panose="020F0502020204030204" pitchFamily="34" charset="0"/>
              </a:rPr>
              <a:t>gènere</a:t>
            </a:r>
            <a:r>
              <a:rPr lang="es-ES" altLang="es-ES" sz="2000" dirty="0">
                <a:latin typeface="Calibri" panose="020F0502020204030204" pitchFamily="34" charset="0"/>
              </a:rPr>
              <a:t>)</a:t>
            </a:r>
          </a:p>
          <a:p>
            <a:pPr marL="347662" indent="-274320">
              <a:lnSpc>
                <a:spcPct val="150000"/>
              </a:lnSpc>
              <a:buFont typeface="Wingdings"/>
              <a:buChar char=""/>
              <a:tabLst>
                <a:tab pos="6762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/>
            </a:pPr>
            <a:r>
              <a:rPr lang="es-ES" altLang="es-ES" sz="2000" b="1" dirty="0" err="1">
                <a:latin typeface="Calibri" panose="020F0502020204030204" pitchFamily="34" charset="0"/>
              </a:rPr>
              <a:t>Ús</a:t>
            </a:r>
            <a:r>
              <a:rPr lang="es-ES" altLang="es-ES" sz="2000" b="1" dirty="0">
                <a:latin typeface="Calibri" panose="020F0502020204030204" pitchFamily="34" charset="0"/>
              </a:rPr>
              <a:t> de les noves </a:t>
            </a:r>
            <a:r>
              <a:rPr lang="es-ES" altLang="es-ES" sz="2000" b="1" dirty="0" err="1">
                <a:latin typeface="Calibri" panose="020F0502020204030204" pitchFamily="34" charset="0"/>
              </a:rPr>
              <a:t>tecnologies</a:t>
            </a:r>
            <a:r>
              <a:rPr lang="es-ES" altLang="es-ES" sz="2000" b="1" dirty="0">
                <a:latin typeface="Calibri" panose="020F0502020204030204" pitchFamily="34" charset="0"/>
              </a:rPr>
              <a:t> </a:t>
            </a:r>
            <a:r>
              <a:rPr lang="es-ES" altLang="es-ES" sz="2000" dirty="0">
                <a:latin typeface="Calibri" panose="020F0502020204030204" pitchFamily="34" charset="0"/>
              </a:rPr>
              <a:t>(</a:t>
            </a:r>
            <a:r>
              <a:rPr lang="es-ES" altLang="es-ES" sz="2000" dirty="0" err="1">
                <a:latin typeface="Calibri" panose="020F0502020204030204" pitchFamily="34" charset="0"/>
              </a:rPr>
              <a:t>Sexting</a:t>
            </a:r>
            <a:r>
              <a:rPr lang="es-ES" altLang="es-ES" sz="2000" dirty="0">
                <a:latin typeface="Calibri" panose="020F0502020204030204" pitchFamily="34" charset="0"/>
              </a:rPr>
              <a:t>, </a:t>
            </a:r>
            <a:r>
              <a:rPr lang="es-ES" altLang="es-ES" sz="2000" dirty="0" err="1">
                <a:latin typeface="Calibri" panose="020F0502020204030204" pitchFamily="34" charset="0"/>
              </a:rPr>
              <a:t>ciberbullyng</a:t>
            </a:r>
            <a:r>
              <a:rPr lang="es-ES" altLang="es-ES" sz="2000" dirty="0">
                <a:latin typeface="Calibri" panose="020F0502020204030204" pitchFamily="34" charset="0"/>
              </a:rPr>
              <a:t>)</a:t>
            </a:r>
            <a:endParaRPr lang="es-ES" altLang="es-ES" sz="2000" b="1" dirty="0">
              <a:latin typeface="Calibri" panose="020F0502020204030204" pitchFamily="34" charset="0"/>
            </a:endParaRPr>
          </a:p>
          <a:p>
            <a:pPr marL="347662" indent="-274320">
              <a:lnSpc>
                <a:spcPct val="150000"/>
              </a:lnSpc>
              <a:buFont typeface="Wingdings"/>
              <a:buChar char=""/>
              <a:tabLst>
                <a:tab pos="6762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/>
            </a:pPr>
            <a:r>
              <a:rPr lang="es-ES" altLang="es-ES" sz="2000" b="1" dirty="0" err="1">
                <a:latin typeface="Calibri" panose="020F0502020204030204" pitchFamily="34" charset="0"/>
              </a:rPr>
              <a:t>Treball</a:t>
            </a:r>
            <a:r>
              <a:rPr lang="es-ES" altLang="es-ES" sz="2000" b="1" dirty="0">
                <a:latin typeface="Calibri" panose="020F0502020204030204" pitchFamily="34" charset="0"/>
              </a:rPr>
              <a:t> per </a:t>
            </a:r>
            <a:r>
              <a:rPr lang="es-ES" altLang="es-ES" sz="2000" b="1" dirty="0" err="1">
                <a:latin typeface="Calibri" panose="020F0502020204030204" pitchFamily="34" charset="0"/>
              </a:rPr>
              <a:t>separat</a:t>
            </a:r>
            <a:r>
              <a:rPr lang="es-ES" altLang="es-ES" sz="2000" b="1" dirty="0">
                <a:latin typeface="Calibri" panose="020F0502020204030204" pitchFamily="34" charset="0"/>
              </a:rPr>
              <a:t> (</a:t>
            </a:r>
            <a:r>
              <a:rPr lang="es-ES" altLang="es-ES" sz="2000" b="1" dirty="0" err="1">
                <a:latin typeface="Calibri" panose="020F0502020204030204" pitchFamily="34" charset="0"/>
              </a:rPr>
              <a:t>Empoderament</a:t>
            </a:r>
            <a:r>
              <a:rPr lang="es-ES" altLang="es-ES" sz="2000" b="1" dirty="0">
                <a:latin typeface="Calibri" panose="020F0502020204030204" pitchFamily="34" charset="0"/>
              </a:rPr>
              <a:t> de les </a:t>
            </a:r>
            <a:r>
              <a:rPr lang="es-ES" altLang="es-ES" sz="2000" b="1" dirty="0" err="1">
                <a:latin typeface="Calibri" panose="020F0502020204030204" pitchFamily="34" charset="0"/>
              </a:rPr>
              <a:t>noies</a:t>
            </a:r>
            <a:r>
              <a:rPr lang="es-ES" altLang="es-ES" sz="2000" b="1" dirty="0">
                <a:latin typeface="Calibri" panose="020F0502020204030204" pitchFamily="34" charset="0"/>
              </a:rPr>
              <a:t> i </a:t>
            </a:r>
            <a:r>
              <a:rPr lang="es-ES" altLang="es-ES" sz="2000" b="1" dirty="0" err="1">
                <a:latin typeface="Calibri" panose="020F0502020204030204" pitchFamily="34" charset="0"/>
              </a:rPr>
              <a:t>masculinitats</a:t>
            </a:r>
            <a:endParaRPr lang="es-ES" altLang="es-ES" sz="2000" b="1" dirty="0">
              <a:latin typeface="Calibri" panose="020F0502020204030204" pitchFamily="34" charset="0"/>
            </a:endParaRPr>
          </a:p>
          <a:p>
            <a:pPr marL="73342" indent="0">
              <a:lnSpc>
                <a:spcPct val="150000"/>
              </a:lnSpc>
              <a:buNone/>
              <a:tabLst>
                <a:tab pos="6762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/>
            </a:pPr>
            <a:r>
              <a:rPr lang="es-ES" altLang="es-ES" sz="2000" b="1" dirty="0" err="1">
                <a:latin typeface="Calibri" panose="020F0502020204030204" pitchFamily="34" charset="0"/>
              </a:rPr>
              <a:t>tòxiques</a:t>
            </a:r>
            <a:r>
              <a:rPr lang="es-ES" altLang="es-ES" sz="2000" b="1" dirty="0">
                <a:latin typeface="Calibri" panose="020F0502020204030204" pitchFamily="34" charset="0"/>
              </a:rPr>
              <a:t>)</a:t>
            </a:r>
          </a:p>
          <a:p>
            <a:pPr marL="347662" indent="-274320">
              <a:lnSpc>
                <a:spcPct val="150000"/>
              </a:lnSpc>
              <a:buFont typeface="Wingdings"/>
              <a:buChar char=""/>
              <a:tabLst>
                <a:tab pos="6762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/>
            </a:pPr>
            <a:r>
              <a:rPr lang="es-ES" altLang="es-ES" sz="2000" b="1" dirty="0" err="1">
                <a:latin typeface="Calibri" panose="020F0502020204030204" pitchFamily="34" charset="0"/>
              </a:rPr>
              <a:t>Sexualitat</a:t>
            </a:r>
            <a:r>
              <a:rPr lang="es-ES" altLang="es-ES" sz="2000" dirty="0">
                <a:latin typeface="Calibri" panose="020F0502020204030204" pitchFamily="34" charset="0"/>
              </a:rPr>
              <a:t> des </a:t>
            </a:r>
            <a:r>
              <a:rPr lang="es-ES" altLang="es-ES" sz="2000" dirty="0" err="1">
                <a:latin typeface="Calibri" panose="020F0502020204030204" pitchFamily="34" charset="0"/>
              </a:rPr>
              <a:t>d'una</a:t>
            </a:r>
            <a:r>
              <a:rPr lang="es-ES" altLang="es-ES" sz="2000" dirty="0">
                <a:latin typeface="Calibri" panose="020F0502020204030204" pitchFamily="34" charset="0"/>
              </a:rPr>
              <a:t> perspectiva integral i integradora</a:t>
            </a:r>
          </a:p>
          <a:p>
            <a:pPr marL="347662" indent="-274320">
              <a:lnSpc>
                <a:spcPct val="150000"/>
              </a:lnSpc>
              <a:buFont typeface="Wingdings"/>
              <a:buChar char=""/>
              <a:tabLst>
                <a:tab pos="6762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/>
            </a:pPr>
            <a:r>
              <a:rPr lang="es-ES" altLang="es-ES" sz="2000" b="1" dirty="0">
                <a:latin typeface="Calibri" panose="020F0502020204030204" pitchFamily="34" charset="0"/>
              </a:rPr>
              <a:t>Autoestima i </a:t>
            </a:r>
            <a:r>
              <a:rPr lang="es-ES" altLang="es-ES" sz="2000" b="1" dirty="0" err="1">
                <a:latin typeface="Calibri" panose="020F0502020204030204" pitchFamily="34" charset="0"/>
              </a:rPr>
              <a:t>habilitats</a:t>
            </a:r>
            <a:r>
              <a:rPr lang="es-ES" altLang="es-ES" sz="2000" b="1" dirty="0">
                <a:latin typeface="Calibri" panose="020F0502020204030204" pitchFamily="34" charset="0"/>
              </a:rPr>
              <a:t> </a:t>
            </a:r>
            <a:r>
              <a:rPr lang="es-ES" altLang="es-ES" sz="2000" b="1" dirty="0" err="1">
                <a:latin typeface="Calibri" panose="020F0502020204030204" pitchFamily="34" charset="0"/>
              </a:rPr>
              <a:t>personals</a:t>
            </a:r>
            <a:r>
              <a:rPr lang="es-ES" altLang="es-ES" sz="2000" b="1" dirty="0">
                <a:latin typeface="Calibri" panose="020F0502020204030204" pitchFamily="34" charset="0"/>
              </a:rPr>
              <a:t> </a:t>
            </a:r>
            <a:endParaRPr lang="es-ES" altLang="es-ES" sz="2000" dirty="0">
              <a:latin typeface="Calibri" panose="020F0502020204030204" pitchFamily="34" charset="0"/>
            </a:endParaRPr>
          </a:p>
          <a:p>
            <a:pPr marL="347662" indent="-274320">
              <a:lnSpc>
                <a:spcPct val="150000"/>
              </a:lnSpc>
              <a:buFont typeface="Wingdings"/>
              <a:buChar char=""/>
              <a:tabLst>
                <a:tab pos="6762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/>
            </a:pPr>
            <a:r>
              <a:rPr lang="es-ES" altLang="es-ES" sz="2000" b="1" dirty="0" err="1">
                <a:latin typeface="Calibri" panose="020F0502020204030204" pitchFamily="34" charset="0"/>
              </a:rPr>
              <a:t>Identitats</a:t>
            </a:r>
            <a:r>
              <a:rPr lang="es-ES" altLang="es-ES" sz="2000" b="1" dirty="0">
                <a:latin typeface="Calibri" panose="020F0502020204030204" pitchFamily="34" charset="0"/>
              </a:rPr>
              <a:t> i </a:t>
            </a:r>
            <a:r>
              <a:rPr lang="es-ES" altLang="es-ES" sz="2000" b="1" dirty="0" err="1">
                <a:latin typeface="Calibri" panose="020F0502020204030204" pitchFamily="34" charset="0"/>
              </a:rPr>
              <a:t>preferències</a:t>
            </a:r>
            <a:r>
              <a:rPr lang="es-ES" altLang="es-ES" sz="2000" b="1" dirty="0">
                <a:latin typeface="Calibri" panose="020F0502020204030204" pitchFamily="34" charset="0"/>
              </a:rPr>
              <a:t> </a:t>
            </a:r>
            <a:r>
              <a:rPr lang="es-ES" altLang="es-ES" sz="2000" b="1" dirty="0" err="1">
                <a:latin typeface="Calibri" panose="020F0502020204030204" pitchFamily="34" charset="0"/>
              </a:rPr>
              <a:t>sexuals</a:t>
            </a:r>
            <a:r>
              <a:rPr lang="es-ES" altLang="es-ES" sz="2000" dirty="0">
                <a:latin typeface="Calibri" panose="020F0502020204030204" pitchFamily="34" charset="0"/>
              </a:rPr>
              <a:t>. </a:t>
            </a:r>
            <a:r>
              <a:rPr lang="es-ES" altLang="es-ES" sz="2000" dirty="0" err="1">
                <a:latin typeface="Calibri" panose="020F0502020204030204" pitchFamily="34" charset="0"/>
              </a:rPr>
              <a:t>Prevenció</a:t>
            </a:r>
            <a:r>
              <a:rPr lang="es-ES" altLang="es-ES" sz="2000" dirty="0">
                <a:latin typeface="Calibri" panose="020F0502020204030204" pitchFamily="34" charset="0"/>
              </a:rPr>
              <a:t> de lesbo-homo-trans-</a:t>
            </a:r>
            <a:r>
              <a:rPr lang="es-ES" altLang="es-ES" sz="2000" dirty="0" err="1">
                <a:latin typeface="Calibri" panose="020F0502020204030204" pitchFamily="34" charset="0"/>
              </a:rPr>
              <a:t>fòbia</a:t>
            </a:r>
            <a:endParaRPr lang="es-ES" altLang="es-ES" sz="2000" dirty="0">
              <a:latin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es-ES" altLang="es-ES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08" y="6615536"/>
            <a:ext cx="5092979" cy="18674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379077" y="2444880"/>
            <a:ext cx="5257800" cy="36804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398" y="100432"/>
            <a:ext cx="381513" cy="59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6616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66823" y="172438"/>
            <a:ext cx="7467600" cy="7239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s-ES" sz="3200" b="1" dirty="0">
                <a:solidFill>
                  <a:srgbClr val="8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DE CARA A LA PREVENCIÓ:</a:t>
            </a:r>
            <a:endParaRPr lang="ca-ES" sz="3200" b="1" dirty="0">
              <a:solidFill>
                <a:srgbClr val="8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208213" y="1196976"/>
            <a:ext cx="7467600" cy="5472113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s-ES" sz="2600" b="1" dirty="0">
                <a:latin typeface="Calibri" panose="020F0502020204030204" pitchFamily="34" charset="0"/>
              </a:rPr>
              <a:t>Estar </a:t>
            </a:r>
            <a:r>
              <a:rPr lang="es-ES" sz="2600" b="1" dirty="0" err="1">
                <a:latin typeface="Calibri" panose="020F0502020204030204" pitchFamily="34" charset="0"/>
              </a:rPr>
              <a:t>presents</a:t>
            </a:r>
            <a:r>
              <a:rPr lang="es-ES" sz="2600" b="1" dirty="0">
                <a:latin typeface="Calibri" panose="020F0502020204030204" pitchFamily="34" charset="0"/>
              </a:rPr>
              <a:t> a les </a:t>
            </a:r>
            <a:r>
              <a:rPr lang="es-ES" sz="2600" b="1" dirty="0" err="1">
                <a:latin typeface="Calibri" panose="020F0502020204030204" pitchFamily="34" charset="0"/>
              </a:rPr>
              <a:t>xarxes</a:t>
            </a:r>
            <a:r>
              <a:rPr lang="es-ES" sz="2600" dirty="0">
                <a:latin typeface="Calibri" panose="020F0502020204030204" pitchFamily="34" charset="0"/>
              </a:rPr>
              <a:t>, </a:t>
            </a:r>
            <a:r>
              <a:rPr lang="es-ES" sz="2600" dirty="0" err="1">
                <a:latin typeface="Calibri" panose="020F0502020204030204" pitchFamily="34" charset="0"/>
              </a:rPr>
              <a:t>utilitzar</a:t>
            </a:r>
            <a:r>
              <a:rPr lang="es-ES" sz="2600" dirty="0">
                <a:latin typeface="Calibri" panose="020F0502020204030204" pitchFamily="34" charset="0"/>
              </a:rPr>
              <a:t> totes les </a:t>
            </a:r>
            <a:r>
              <a:rPr lang="es-ES" sz="2600" dirty="0" err="1">
                <a:latin typeface="Calibri" panose="020F0502020204030204" pitchFamily="34" charset="0"/>
              </a:rPr>
              <a:t>seves</a:t>
            </a:r>
            <a:r>
              <a:rPr lang="es-ES" sz="2600" dirty="0">
                <a:latin typeface="Calibri" panose="020F0502020204030204" pitchFamily="34" charset="0"/>
              </a:rPr>
              <a:t> </a:t>
            </a:r>
            <a:r>
              <a:rPr lang="es-ES" sz="2600" dirty="0" err="1">
                <a:latin typeface="Calibri" panose="020F0502020204030204" pitchFamily="34" charset="0"/>
              </a:rPr>
              <a:t>característiques</a:t>
            </a:r>
            <a:r>
              <a:rPr lang="es-ES" sz="2600" dirty="0">
                <a:latin typeface="Calibri" panose="020F0502020204030204" pitchFamily="34" charset="0"/>
              </a:rPr>
              <a:t> al </a:t>
            </a:r>
            <a:r>
              <a:rPr lang="es-ES" sz="2600" dirty="0" err="1">
                <a:latin typeface="Calibri" panose="020F0502020204030204" pitchFamily="34" charset="0"/>
              </a:rPr>
              <a:t>nostre</a:t>
            </a:r>
            <a:r>
              <a:rPr lang="es-ES" sz="2600" dirty="0">
                <a:latin typeface="Calibri" panose="020F0502020204030204" pitchFamily="34" charset="0"/>
              </a:rPr>
              <a:t> favor: </a:t>
            </a:r>
            <a:r>
              <a:rPr lang="es-ES" sz="2600" dirty="0" err="1">
                <a:latin typeface="Calibri" panose="020F0502020204030204" pitchFamily="34" charset="0"/>
              </a:rPr>
              <a:t>audiència</a:t>
            </a:r>
            <a:r>
              <a:rPr lang="es-ES" sz="2600" dirty="0">
                <a:latin typeface="Calibri" panose="020F0502020204030204" pitchFamily="34" charset="0"/>
              </a:rPr>
              <a:t> </a:t>
            </a:r>
            <a:r>
              <a:rPr lang="es-ES" sz="2600" dirty="0" err="1">
                <a:latin typeface="Calibri" panose="020F0502020204030204" pitchFamily="34" charset="0"/>
              </a:rPr>
              <a:t>molt</a:t>
            </a:r>
            <a:r>
              <a:rPr lang="es-ES" sz="2600" dirty="0">
                <a:latin typeface="Calibri" panose="020F0502020204030204" pitchFamily="34" charset="0"/>
              </a:rPr>
              <a:t> </a:t>
            </a:r>
            <a:r>
              <a:rPr lang="es-ES" sz="2600" dirty="0" err="1">
                <a:latin typeface="Calibri" panose="020F0502020204030204" pitchFamily="34" charset="0"/>
              </a:rPr>
              <a:t>àmplia</a:t>
            </a:r>
            <a:r>
              <a:rPr lang="es-ES" sz="2600" dirty="0">
                <a:latin typeface="Calibri" panose="020F0502020204030204" pitchFamily="34" charset="0"/>
              </a:rPr>
              <a:t>, </a:t>
            </a:r>
            <a:r>
              <a:rPr lang="es-ES" sz="2600" dirty="0" err="1">
                <a:latin typeface="Calibri" panose="020F0502020204030204" pitchFamily="34" charset="0"/>
              </a:rPr>
              <a:t>ràpida</a:t>
            </a:r>
            <a:r>
              <a:rPr lang="es-ES" sz="2600" dirty="0">
                <a:latin typeface="Calibri" panose="020F0502020204030204" pitchFamily="34" charset="0"/>
              </a:rPr>
              <a:t> </a:t>
            </a:r>
            <a:r>
              <a:rPr lang="es-ES" sz="2600" dirty="0" err="1">
                <a:latin typeface="Calibri" panose="020F0502020204030204" pitchFamily="34" charset="0"/>
              </a:rPr>
              <a:t>expansió</a:t>
            </a:r>
            <a:r>
              <a:rPr lang="es-ES" sz="2600" dirty="0">
                <a:latin typeface="Calibri" panose="020F0502020204030204" pitchFamily="34" charset="0"/>
              </a:rPr>
              <a:t>. Ex: </a:t>
            </a:r>
            <a:r>
              <a:rPr lang="es-ES" sz="2600" dirty="0">
                <a:latin typeface="Calibri" panose="020F0502020204030204" pitchFamily="34" charset="0"/>
                <a:hlinkClick r:id="rId2"/>
              </a:rPr>
              <a:t>La </a:t>
            </a:r>
            <a:r>
              <a:rPr lang="es-ES" sz="2600" dirty="0" err="1">
                <a:latin typeface="Calibri" panose="020F0502020204030204" pitchFamily="34" charset="0"/>
                <a:hlinkClick r:id="rId2"/>
              </a:rPr>
              <a:t>Lore</a:t>
            </a:r>
            <a:endParaRPr lang="es-ES" sz="2600" dirty="0">
              <a:latin typeface="Calibri" panose="020F0502020204030204" pitchFamily="34" charset="0"/>
            </a:endParaRPr>
          </a:p>
          <a:p>
            <a:pPr>
              <a:defRPr/>
            </a:pPr>
            <a:endParaRPr lang="es-ES" sz="26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s-ES" sz="2600" b="1" dirty="0" err="1">
                <a:latin typeface="Calibri" panose="020F0502020204030204" pitchFamily="34" charset="0"/>
              </a:rPr>
              <a:t>Tallers</a:t>
            </a:r>
            <a:r>
              <a:rPr lang="es-ES" sz="2600" dirty="0">
                <a:latin typeface="Calibri" panose="020F0502020204030204" pitchFamily="34" charset="0"/>
              </a:rPr>
              <a:t> de </a:t>
            </a:r>
            <a:r>
              <a:rPr lang="es-ES" sz="2600" dirty="0" err="1">
                <a:latin typeface="Calibri" panose="020F0502020204030204" pitchFamily="34" charset="0"/>
              </a:rPr>
              <a:t>sensibilització</a:t>
            </a:r>
            <a:r>
              <a:rPr lang="es-ES" sz="2600" dirty="0">
                <a:latin typeface="Calibri" panose="020F0502020204030204" pitchFamily="34" charset="0"/>
              </a:rPr>
              <a:t> i </a:t>
            </a:r>
            <a:r>
              <a:rPr lang="es-ES" sz="2600" dirty="0" err="1">
                <a:latin typeface="Calibri" panose="020F0502020204030204" pitchFamily="34" charset="0"/>
              </a:rPr>
              <a:t>prevenció</a:t>
            </a:r>
            <a:endParaRPr lang="es-ES" sz="2600" dirty="0">
              <a:latin typeface="Calibri" panose="020F0502020204030204" pitchFamily="34" charset="0"/>
            </a:endParaRPr>
          </a:p>
          <a:p>
            <a:pPr>
              <a:defRPr/>
            </a:pPr>
            <a:endParaRPr lang="es-ES" sz="26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s-ES" sz="2600" b="1" dirty="0" err="1">
                <a:latin typeface="Calibri" panose="020F0502020204030204" pitchFamily="34" charset="0"/>
              </a:rPr>
              <a:t>Campanyes</a:t>
            </a:r>
            <a:r>
              <a:rPr lang="es-ES" sz="2600" b="1" dirty="0">
                <a:latin typeface="Calibri" panose="020F0502020204030204" pitchFamily="34" charset="0"/>
              </a:rPr>
              <a:t> </a:t>
            </a:r>
            <a:r>
              <a:rPr lang="es-ES" sz="2600" dirty="0">
                <a:latin typeface="Calibri" panose="020F0502020204030204" pitchFamily="34" charset="0"/>
              </a:rPr>
              <a:t>per a dates </a:t>
            </a:r>
            <a:r>
              <a:rPr lang="es-ES" sz="2600" dirty="0" err="1">
                <a:latin typeface="Calibri" panose="020F0502020204030204" pitchFamily="34" charset="0"/>
              </a:rPr>
              <a:t>senyalades</a:t>
            </a:r>
            <a:endParaRPr lang="es-ES" sz="2600" dirty="0">
              <a:latin typeface="Calibri" panose="020F0502020204030204" pitchFamily="34" charset="0"/>
            </a:endParaRPr>
          </a:p>
          <a:p>
            <a:pPr>
              <a:defRPr/>
            </a:pPr>
            <a:endParaRPr lang="es-ES" sz="26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s-ES" altLang="es-ES" b="1" dirty="0" err="1">
                <a:latin typeface="Calibri" panose="020F0502020204030204" pitchFamily="34" charset="0"/>
              </a:rPr>
              <a:t>Treball</a:t>
            </a:r>
            <a:r>
              <a:rPr lang="es-ES" altLang="es-ES" b="1" dirty="0">
                <a:latin typeface="Calibri" panose="020F0502020204030204" pitchFamily="34" charset="0"/>
              </a:rPr>
              <a:t> en </a:t>
            </a:r>
            <a:r>
              <a:rPr lang="es-ES" altLang="es-ES" b="1" dirty="0" err="1">
                <a:latin typeface="Calibri" panose="020F0502020204030204" pitchFamily="34" charset="0"/>
              </a:rPr>
              <a:t>xarxa</a:t>
            </a:r>
            <a:r>
              <a:rPr lang="es-ES" altLang="es-ES" dirty="0">
                <a:latin typeface="Calibri" panose="020F0502020204030204" pitchFamily="34" charset="0"/>
              </a:rPr>
              <a:t> </a:t>
            </a:r>
            <a:r>
              <a:rPr lang="es-ES" altLang="es-ES" dirty="0" err="1">
                <a:latin typeface="Calibri" panose="020F0502020204030204" pitchFamily="34" charset="0"/>
              </a:rPr>
              <a:t>amb</a:t>
            </a:r>
            <a:r>
              <a:rPr lang="es-ES" altLang="es-ES" dirty="0">
                <a:latin typeface="Calibri" panose="020F0502020204030204" pitchFamily="34" charset="0"/>
              </a:rPr>
              <a:t> </a:t>
            </a:r>
            <a:r>
              <a:rPr lang="es-ES" altLang="es-ES" dirty="0" err="1">
                <a:latin typeface="Calibri" panose="020F0502020204030204" pitchFamily="34" charset="0"/>
              </a:rPr>
              <a:t>altres</a:t>
            </a:r>
            <a:r>
              <a:rPr lang="es-ES" altLang="es-ES" dirty="0">
                <a:latin typeface="Calibri" panose="020F0502020204030204" pitchFamily="34" charset="0"/>
              </a:rPr>
              <a:t> </a:t>
            </a:r>
            <a:r>
              <a:rPr lang="es-ES" altLang="es-ES" dirty="0" err="1">
                <a:latin typeface="Calibri" panose="020F0502020204030204" pitchFamily="34" charset="0"/>
              </a:rPr>
              <a:t>entitats</a:t>
            </a:r>
            <a:r>
              <a:rPr lang="es-ES" altLang="es-ES" dirty="0">
                <a:latin typeface="Calibri" panose="020F0502020204030204" pitchFamily="34" charset="0"/>
              </a:rPr>
              <a:t> i recursos de </a:t>
            </a:r>
            <a:r>
              <a:rPr lang="es-ES" altLang="es-ES" dirty="0" err="1">
                <a:latin typeface="Calibri" panose="020F0502020204030204" pitchFamily="34" charset="0"/>
              </a:rPr>
              <a:t>l'entorn</a:t>
            </a:r>
            <a:endParaRPr lang="es-ES" altLang="es-ES" dirty="0">
              <a:latin typeface="Calibri" panose="020F0502020204030204" pitchFamily="34" charset="0"/>
            </a:endParaRPr>
          </a:p>
          <a:p>
            <a:pPr>
              <a:defRPr/>
            </a:pPr>
            <a:endParaRPr lang="es-ES" altLang="es-ES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s-ES" altLang="es-ES" dirty="0" err="1">
                <a:latin typeface="Calibri" panose="020F0502020204030204" pitchFamily="34" charset="0"/>
              </a:rPr>
              <a:t>Com</a:t>
            </a:r>
            <a:r>
              <a:rPr lang="es-ES" altLang="es-ES" dirty="0">
                <a:latin typeface="Calibri" panose="020F0502020204030204" pitchFamily="34" charset="0"/>
              </a:rPr>
              <a:t> implicar a les </a:t>
            </a:r>
            <a:r>
              <a:rPr lang="es-ES" altLang="es-ES" dirty="0" err="1">
                <a:latin typeface="Calibri" panose="020F0502020204030204" pitchFamily="34" charset="0"/>
              </a:rPr>
              <a:t>famílies</a:t>
            </a:r>
            <a:r>
              <a:rPr lang="es-ES" altLang="es-ES" dirty="0">
                <a:latin typeface="Calibri" panose="020F0502020204030204" pitchFamily="34" charset="0"/>
              </a:rPr>
              <a:t>? I al </a:t>
            </a:r>
            <a:r>
              <a:rPr lang="es-ES" altLang="es-ES" dirty="0" err="1">
                <a:latin typeface="Calibri" panose="020F0502020204030204" pitchFamily="34" charset="0"/>
              </a:rPr>
              <a:t>professorat</a:t>
            </a:r>
            <a:r>
              <a:rPr lang="es-ES" altLang="es-ES" dirty="0">
                <a:latin typeface="Calibri" panose="020F0502020204030204" pitchFamily="34" charset="0"/>
              </a:rPr>
              <a:t>?</a:t>
            </a:r>
          </a:p>
          <a:p>
            <a:pPr>
              <a:defRPr/>
            </a:pPr>
            <a:endParaRPr lang="es-ES" altLang="es-ES" dirty="0">
              <a:latin typeface="Calibri" panose="020F0502020204030204" pitchFamily="34" charset="0"/>
            </a:endParaRPr>
          </a:p>
          <a:p>
            <a:pPr algn="ctr">
              <a:defRPr/>
            </a:pPr>
            <a:endParaRPr lang="es-ES" b="1" i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  <a:defRPr/>
            </a:pPr>
            <a:r>
              <a:rPr lang="es-ES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No </a:t>
            </a:r>
            <a:r>
              <a:rPr lang="es-ES" b="1" i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tenir</a:t>
            </a:r>
            <a:r>
              <a:rPr lang="es-ES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por a la </a:t>
            </a:r>
            <a:r>
              <a:rPr lang="es-ES" b="1" i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creativitat</a:t>
            </a:r>
            <a:r>
              <a:rPr lang="es-ES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: TOT ENS POT AJUDAR!</a:t>
            </a:r>
            <a:endParaRPr lang="ca-ES" b="1" i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es-ES" sz="2600" dirty="0">
              <a:latin typeface="Calibri" panose="020F0502020204030204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43641">
            <a:off x="7037388" y="2101850"/>
            <a:ext cx="2965450" cy="1390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777" y="234770"/>
            <a:ext cx="381513" cy="59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028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CuadroTexto"/>
          <p:cNvSpPr txBox="1">
            <a:spLocks noChangeArrowheads="1"/>
          </p:cNvSpPr>
          <p:nvPr/>
        </p:nvSpPr>
        <p:spPr bwMode="auto">
          <a:xfrm>
            <a:off x="3000375" y="2924175"/>
            <a:ext cx="4248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a-ES" altLang="ca-ES"/>
          </a:p>
        </p:txBody>
      </p:sp>
      <p:sp>
        <p:nvSpPr>
          <p:cNvPr id="28675" name="2 Rectángulo"/>
          <p:cNvSpPr>
            <a:spLocks noChangeArrowheads="1"/>
          </p:cNvSpPr>
          <p:nvPr/>
        </p:nvSpPr>
        <p:spPr bwMode="auto">
          <a:xfrm>
            <a:off x="1014843" y="1159778"/>
            <a:ext cx="10188616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914400" indent="-182563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187450" indent="-182563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1462088" indent="-182563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lvl="1" eaLnBrk="1" hangingPunct="1">
              <a:lnSpc>
                <a:spcPct val="200000"/>
              </a:lnSpc>
              <a:spcBef>
                <a:spcPct val="0"/>
              </a:spcBef>
              <a:buClr>
                <a:srgbClr val="000000"/>
              </a:buClr>
              <a:buSzPct val="100000"/>
              <a:buNone/>
            </a:pPr>
            <a:r>
              <a:rPr lang="es-ES" altLang="ca-ES" sz="2800" b="1" dirty="0" err="1" smtClean="0">
                <a:latin typeface="Calibri" panose="020F0502020204030204" pitchFamily="34" charset="0"/>
              </a:rPr>
              <a:t>Anar</a:t>
            </a:r>
            <a:r>
              <a:rPr lang="es-ES" altLang="ca-ES" sz="2800" b="1" dirty="0" smtClean="0">
                <a:latin typeface="Calibri" panose="020F0502020204030204" pitchFamily="34" charset="0"/>
              </a:rPr>
              <a:t> a </a:t>
            </a:r>
            <a:r>
              <a:rPr lang="es-ES" altLang="ca-ES" sz="2800" b="1" dirty="0" err="1" smtClean="0">
                <a:latin typeface="Calibri" panose="020F0502020204030204" pitchFamily="34" charset="0"/>
              </a:rPr>
              <a:t>l’apartat</a:t>
            </a:r>
            <a:r>
              <a:rPr lang="es-ES" altLang="ca-ES" sz="2800" b="1" dirty="0" smtClean="0">
                <a:latin typeface="Calibri" panose="020F0502020204030204" pitchFamily="34" charset="0"/>
              </a:rPr>
              <a:t> de RECURSOS de la </a:t>
            </a:r>
            <a:r>
              <a:rPr lang="es-ES" altLang="ca-ES" sz="2800" b="1" dirty="0" err="1" smtClean="0">
                <a:latin typeface="Calibri" panose="020F0502020204030204" pitchFamily="34" charset="0"/>
              </a:rPr>
              <a:t>nostra</a:t>
            </a:r>
            <a:r>
              <a:rPr lang="es-ES" altLang="ca-ES" sz="2800" b="1" dirty="0" smtClean="0">
                <a:latin typeface="Calibri" panose="020F0502020204030204" pitchFamily="34" charset="0"/>
              </a:rPr>
              <a:t> web, hi </a:t>
            </a:r>
            <a:r>
              <a:rPr lang="es-ES" altLang="ca-ES" sz="2800" b="1" dirty="0" err="1" smtClean="0">
                <a:latin typeface="Calibri" panose="020F0502020204030204" pitchFamily="34" charset="0"/>
              </a:rPr>
              <a:t>trobaràs</a:t>
            </a:r>
            <a:r>
              <a:rPr lang="es-ES" altLang="ca-ES" sz="2800" b="1" dirty="0" smtClean="0">
                <a:latin typeface="Calibri" panose="020F0502020204030204" pitchFamily="34" charset="0"/>
              </a:rPr>
              <a:t>:</a:t>
            </a:r>
            <a:endParaRPr lang="es-ES" altLang="ca-ES" sz="2200" b="1" dirty="0">
              <a:latin typeface="Calibri" panose="020F0502020204030204" pitchFamily="34" charset="0"/>
            </a:endParaRPr>
          </a:p>
          <a:p>
            <a:pPr lvl="1" eaLnBrk="1" hangingPunct="1">
              <a:lnSpc>
                <a:spcPct val="200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altLang="ca-ES" sz="2200" dirty="0" err="1" smtClean="0">
                <a:latin typeface="Calibri" panose="020F0502020204030204" pitchFamily="34" charset="0"/>
              </a:rPr>
              <a:t>Guies</a:t>
            </a:r>
            <a:r>
              <a:rPr lang="es-ES" altLang="ca-ES" sz="2200" dirty="0" smtClean="0">
                <a:latin typeface="Calibri" panose="020F0502020204030204" pitchFamily="34" charset="0"/>
              </a:rPr>
              <a:t> </a:t>
            </a:r>
            <a:r>
              <a:rPr lang="es-ES" altLang="ca-ES" sz="2200" dirty="0">
                <a:latin typeface="Calibri" panose="020F0502020204030204" pitchFamily="34" charset="0"/>
              </a:rPr>
              <a:t>i </a:t>
            </a:r>
            <a:r>
              <a:rPr lang="es-ES" altLang="ca-ES" sz="2200" dirty="0" err="1">
                <a:latin typeface="Calibri" panose="020F0502020204030204" pitchFamily="34" charset="0"/>
              </a:rPr>
              <a:t>bibliografia</a:t>
            </a:r>
            <a:r>
              <a:rPr lang="es-ES" altLang="ca-ES" sz="2200" dirty="0">
                <a:latin typeface="Calibri" panose="020F0502020204030204" pitchFamily="34" charset="0"/>
              </a:rPr>
              <a:t> per a </a:t>
            </a:r>
            <a:r>
              <a:rPr lang="es-ES" altLang="ca-ES" sz="2200" dirty="0" err="1">
                <a:latin typeface="Calibri" panose="020F0502020204030204" pitchFamily="34" charset="0"/>
              </a:rPr>
              <a:t>adolescents</a:t>
            </a:r>
            <a:r>
              <a:rPr lang="es-ES" altLang="ca-ES" sz="2200" dirty="0">
                <a:latin typeface="Calibri" panose="020F0502020204030204" pitchFamily="34" charset="0"/>
              </a:rPr>
              <a:t> i </a:t>
            </a:r>
            <a:r>
              <a:rPr lang="es-ES" altLang="ca-ES" sz="2200" dirty="0" err="1">
                <a:latin typeface="Calibri" panose="020F0502020204030204" pitchFamily="34" charset="0"/>
              </a:rPr>
              <a:t>joves</a:t>
            </a:r>
            <a:endParaRPr lang="es-ES" altLang="ca-ES" sz="2200" dirty="0">
              <a:latin typeface="Calibri" panose="020F0502020204030204" pitchFamily="34" charset="0"/>
            </a:endParaRPr>
          </a:p>
          <a:p>
            <a:pPr lvl="1" eaLnBrk="1" hangingPunct="1">
              <a:lnSpc>
                <a:spcPct val="200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altLang="ca-ES" sz="2200" dirty="0" err="1">
                <a:latin typeface="Calibri" panose="020F0502020204030204" pitchFamily="34" charset="0"/>
              </a:rPr>
              <a:t>Guies</a:t>
            </a:r>
            <a:r>
              <a:rPr lang="es-ES" altLang="ca-ES" sz="2200" dirty="0">
                <a:latin typeface="Calibri" panose="020F0502020204030204" pitchFamily="34" charset="0"/>
              </a:rPr>
              <a:t> i </a:t>
            </a:r>
            <a:r>
              <a:rPr lang="es-ES" altLang="ca-ES" sz="2200" dirty="0" err="1">
                <a:latin typeface="Calibri" panose="020F0502020204030204" pitchFamily="34" charset="0"/>
              </a:rPr>
              <a:t>lectures</a:t>
            </a:r>
            <a:r>
              <a:rPr lang="es-ES" altLang="ca-ES" sz="2200" dirty="0">
                <a:latin typeface="Calibri" panose="020F0502020204030204" pitchFamily="34" charset="0"/>
              </a:rPr>
              <a:t> per a </a:t>
            </a:r>
            <a:r>
              <a:rPr lang="es-ES" altLang="ca-ES" sz="2200" dirty="0" err="1">
                <a:latin typeface="Calibri" panose="020F0502020204030204" pitchFamily="34" charset="0"/>
              </a:rPr>
              <a:t>professionals</a:t>
            </a:r>
            <a:endParaRPr lang="es-ES" altLang="ca-ES" sz="2200" dirty="0">
              <a:latin typeface="Calibri" panose="020F0502020204030204" pitchFamily="34" charset="0"/>
            </a:endParaRPr>
          </a:p>
          <a:p>
            <a:pPr lvl="1" eaLnBrk="1" hangingPunct="1">
              <a:lnSpc>
                <a:spcPct val="200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altLang="ca-ES" sz="2200" dirty="0" err="1">
                <a:latin typeface="Calibri" panose="020F0502020204030204" pitchFamily="34" charset="0"/>
              </a:rPr>
              <a:t>Guies</a:t>
            </a:r>
            <a:r>
              <a:rPr lang="es-ES" altLang="ca-ES" sz="2200" dirty="0">
                <a:latin typeface="Calibri" panose="020F0502020204030204" pitchFamily="34" charset="0"/>
              </a:rPr>
              <a:t> per a mares i pares</a:t>
            </a:r>
          </a:p>
          <a:p>
            <a:pPr lvl="1" eaLnBrk="1" hangingPunct="1">
              <a:lnSpc>
                <a:spcPct val="200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altLang="ca-ES" sz="2200" dirty="0">
                <a:latin typeface="Calibri" panose="020F0502020204030204" pitchFamily="34" charset="0"/>
              </a:rPr>
              <a:t>Webs </a:t>
            </a:r>
            <a:r>
              <a:rPr lang="es-ES" altLang="ca-ES" sz="2200" dirty="0" err="1">
                <a:latin typeface="Calibri" panose="020F0502020204030204" pitchFamily="34" charset="0"/>
              </a:rPr>
              <a:t>dirigides</a:t>
            </a:r>
            <a:r>
              <a:rPr lang="es-ES" altLang="ca-ES" sz="2200" dirty="0">
                <a:latin typeface="Calibri" panose="020F0502020204030204" pitchFamily="34" charset="0"/>
              </a:rPr>
              <a:t> a </a:t>
            </a:r>
            <a:r>
              <a:rPr lang="es-ES" altLang="ca-ES" sz="2200" dirty="0" err="1">
                <a:latin typeface="Calibri" panose="020F0502020204030204" pitchFamily="34" charset="0"/>
              </a:rPr>
              <a:t>adolescents</a:t>
            </a:r>
            <a:r>
              <a:rPr lang="es-ES" altLang="ca-ES" sz="2200" dirty="0">
                <a:latin typeface="Calibri" panose="020F0502020204030204" pitchFamily="34" charset="0"/>
              </a:rPr>
              <a:t> i </a:t>
            </a:r>
            <a:r>
              <a:rPr lang="es-ES" altLang="ca-ES" sz="2200" dirty="0" err="1">
                <a:latin typeface="Calibri" panose="020F0502020204030204" pitchFamily="34" charset="0"/>
              </a:rPr>
              <a:t>joves</a:t>
            </a:r>
            <a:endParaRPr lang="es-ES" altLang="ca-ES" sz="2200" dirty="0">
              <a:latin typeface="Calibri" panose="020F0502020204030204" pitchFamily="34" charset="0"/>
            </a:endParaRPr>
          </a:p>
          <a:p>
            <a:pPr lvl="1" eaLnBrk="1" hangingPunct="1">
              <a:lnSpc>
                <a:spcPct val="200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altLang="ca-ES" sz="2200" dirty="0">
                <a:latin typeface="Calibri" panose="020F0502020204030204" pitchFamily="34" charset="0"/>
              </a:rPr>
              <a:t>Webs que </a:t>
            </a:r>
            <a:r>
              <a:rPr lang="es-ES" altLang="ca-ES" sz="2200" dirty="0" err="1">
                <a:latin typeface="Calibri" panose="020F0502020204030204" pitchFamily="34" charset="0"/>
              </a:rPr>
              <a:t>contenen</a:t>
            </a:r>
            <a:r>
              <a:rPr lang="es-ES" altLang="ca-ES" sz="2200" dirty="0">
                <a:latin typeface="Calibri" panose="020F0502020204030204" pitchFamily="34" charset="0"/>
              </a:rPr>
              <a:t> recursos </a:t>
            </a:r>
            <a:r>
              <a:rPr lang="es-ES" altLang="ca-ES" sz="2200" dirty="0" err="1">
                <a:latin typeface="Calibri" panose="020F0502020204030204" pitchFamily="34" charset="0"/>
              </a:rPr>
              <a:t>pedagògics</a:t>
            </a:r>
            <a:endParaRPr lang="es-ES" altLang="ca-ES" sz="2200" dirty="0">
              <a:latin typeface="Calibri" panose="020F0502020204030204" pitchFamily="34" charset="0"/>
            </a:endParaRPr>
          </a:p>
          <a:p>
            <a:pPr lvl="1" eaLnBrk="1" hangingPunct="1">
              <a:lnSpc>
                <a:spcPct val="200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altLang="ca-ES" sz="2200" dirty="0" err="1">
                <a:latin typeface="Calibri" panose="020F0502020204030204" pitchFamily="34" charset="0"/>
              </a:rPr>
              <a:t>Entitats</a:t>
            </a:r>
            <a:r>
              <a:rPr lang="es-ES" altLang="ca-ES" sz="2200" dirty="0">
                <a:latin typeface="Calibri" panose="020F0502020204030204" pitchFamily="34" charset="0"/>
              </a:rPr>
              <a:t> </a:t>
            </a:r>
            <a:r>
              <a:rPr lang="es-ES" altLang="ca-ES" sz="2200" dirty="0" smtClean="0">
                <a:latin typeface="Calibri" panose="020F0502020204030204" pitchFamily="34" charset="0"/>
              </a:rPr>
              <a:t>                                                                          </a:t>
            </a:r>
            <a:r>
              <a:rPr lang="es-ES" altLang="ca-ES" sz="2800" b="1" dirty="0" smtClean="0">
                <a:latin typeface="Calibri" panose="020F0502020204030204" pitchFamily="34" charset="0"/>
              </a:rPr>
              <a:t>I </a:t>
            </a:r>
            <a:r>
              <a:rPr lang="es-ES" altLang="ca-ES" sz="2800" b="1" dirty="0" err="1" smtClean="0">
                <a:latin typeface="Calibri" panose="020F0502020204030204" pitchFamily="34" charset="0"/>
              </a:rPr>
              <a:t>molts</a:t>
            </a:r>
            <a:r>
              <a:rPr lang="es-ES" altLang="ca-ES" sz="2800" b="1" dirty="0" smtClean="0">
                <a:latin typeface="Calibri" panose="020F0502020204030204" pitchFamily="34" charset="0"/>
              </a:rPr>
              <a:t> </a:t>
            </a:r>
            <a:r>
              <a:rPr lang="es-ES" altLang="ca-ES" sz="2800" b="1" dirty="0" err="1" smtClean="0">
                <a:latin typeface="Calibri" panose="020F0502020204030204" pitchFamily="34" charset="0"/>
              </a:rPr>
              <a:t>materials</a:t>
            </a:r>
            <a:r>
              <a:rPr lang="es-ES" altLang="ca-ES" sz="2800" b="1" dirty="0" smtClean="0">
                <a:latin typeface="Calibri" panose="020F0502020204030204" pitchFamily="34" charset="0"/>
              </a:rPr>
              <a:t> </a:t>
            </a:r>
            <a:r>
              <a:rPr lang="es-ES" altLang="ca-ES" sz="2800" b="1" dirty="0" err="1" smtClean="0">
                <a:latin typeface="Calibri" panose="020F0502020204030204" pitchFamily="34" charset="0"/>
              </a:rPr>
              <a:t>més</a:t>
            </a:r>
            <a:r>
              <a:rPr lang="es-ES" altLang="ca-ES" sz="2800" b="1" dirty="0" smtClean="0">
                <a:latin typeface="Calibri" panose="020F0502020204030204" pitchFamily="34" charset="0"/>
              </a:rPr>
              <a:t>!!</a:t>
            </a:r>
            <a:endParaRPr lang="es-ES" altLang="ca-ES" sz="2800" b="1" dirty="0">
              <a:latin typeface="Calibri" panose="020F0502020204030204" pitchFamily="34" charset="0"/>
            </a:endParaRPr>
          </a:p>
        </p:txBody>
      </p:sp>
      <p:sp>
        <p:nvSpPr>
          <p:cNvPr id="28676" name="3 CuadroTexto"/>
          <p:cNvSpPr txBox="1">
            <a:spLocks noChangeArrowheads="1"/>
          </p:cNvSpPr>
          <p:nvPr/>
        </p:nvSpPr>
        <p:spPr bwMode="auto">
          <a:xfrm>
            <a:off x="2268711" y="83343"/>
            <a:ext cx="7705725" cy="93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200000"/>
              </a:lnSpc>
              <a:spcBef>
                <a:spcPts val="1250"/>
              </a:spcBef>
              <a:buSzPct val="100000"/>
            </a:pPr>
            <a:r>
              <a:rPr lang="es-ES" altLang="es-ES" sz="3200" b="1" dirty="0">
                <a:solidFill>
                  <a:srgbClr val="8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BIBLIOGRAFIA RECOMANADA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08" y="6615536"/>
            <a:ext cx="5092979" cy="18674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379077" y="2444880"/>
            <a:ext cx="5257800" cy="36804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065" y="417980"/>
            <a:ext cx="381513" cy="59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508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1108" y="148114"/>
            <a:ext cx="10515600" cy="1325563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rgbClr val="808000"/>
                </a:solidFill>
                <a:latin typeface="+mn-lt"/>
              </a:rPr>
              <a:t>CONEIXEMENT COL·LECTIU!</a:t>
            </a:r>
            <a:endParaRPr lang="es-ES" b="1" dirty="0">
              <a:solidFill>
                <a:srgbClr val="808000"/>
              </a:solidFill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19955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Hola! Si fas servir </a:t>
            </a:r>
            <a:r>
              <a:rPr lang="es-ES" dirty="0" err="1" smtClean="0"/>
              <a:t>aquest</a:t>
            </a:r>
            <a:r>
              <a:rPr lang="es-ES" dirty="0" smtClean="0"/>
              <a:t> material no </a:t>
            </a:r>
            <a:r>
              <a:rPr lang="es-ES" dirty="0" err="1" smtClean="0"/>
              <a:t>t’oblidis</a:t>
            </a:r>
            <a:r>
              <a:rPr lang="es-ES" dirty="0" smtClean="0"/>
              <a:t> de la cultura </a:t>
            </a:r>
            <a:r>
              <a:rPr lang="es-ES" dirty="0" err="1" smtClean="0"/>
              <a:t>Creative</a:t>
            </a:r>
            <a:r>
              <a:rPr lang="es-ES" dirty="0" smtClean="0"/>
              <a:t> </a:t>
            </a:r>
            <a:r>
              <a:rPr lang="es-ES" dirty="0" err="1" smtClean="0"/>
              <a:t>Commons</a:t>
            </a:r>
            <a:r>
              <a:rPr lang="es-ES" dirty="0" smtClean="0"/>
              <a:t>. </a:t>
            </a:r>
            <a:r>
              <a:rPr lang="es-ES" dirty="0" err="1" smtClean="0"/>
              <a:t>Compartim</a:t>
            </a:r>
            <a:r>
              <a:rPr lang="es-ES" dirty="0" smtClean="0"/>
              <a:t> i </a:t>
            </a:r>
            <a:r>
              <a:rPr lang="es-ES" dirty="0" err="1" smtClean="0"/>
              <a:t>creem</a:t>
            </a:r>
            <a:r>
              <a:rPr lang="es-ES" dirty="0" smtClean="0"/>
              <a:t> </a:t>
            </a:r>
            <a:r>
              <a:rPr lang="es-ES" dirty="0" err="1" smtClean="0"/>
              <a:t>coneixement</a:t>
            </a:r>
            <a:r>
              <a:rPr lang="es-ES" dirty="0" smtClean="0"/>
              <a:t> des del </a:t>
            </a:r>
            <a:r>
              <a:rPr lang="es-ES" dirty="0" err="1" smtClean="0"/>
              <a:t>reconeixement</a:t>
            </a:r>
            <a:r>
              <a:rPr lang="es-ES" dirty="0" smtClean="0"/>
              <a:t>. </a:t>
            </a:r>
          </a:p>
          <a:p>
            <a:pPr marL="0" indent="0">
              <a:buNone/>
            </a:pPr>
            <a:endParaRPr lang="es-ES" sz="2000" b="1" dirty="0" smtClean="0"/>
          </a:p>
          <a:p>
            <a:pPr marL="0" indent="0">
              <a:buNone/>
            </a:pPr>
            <a:r>
              <a:rPr lang="es-ES" sz="2000" b="1" dirty="0" smtClean="0"/>
              <a:t>Cita </a:t>
            </a:r>
            <a:r>
              <a:rPr lang="es-ES" sz="2000" b="1" dirty="0" err="1" smtClean="0"/>
              <a:t>l’autoria</a:t>
            </a:r>
            <a:r>
              <a:rPr lang="es-ES" sz="2000" b="1" dirty="0" smtClean="0"/>
              <a:t> – No </a:t>
            </a:r>
            <a:r>
              <a:rPr lang="es-ES" sz="2000" b="1" dirty="0" err="1" smtClean="0"/>
              <a:t>treguis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beneficis</a:t>
            </a:r>
            <a:r>
              <a:rPr lang="es-ES" sz="2000" b="1" dirty="0" smtClean="0"/>
              <a:t> – </a:t>
            </a:r>
            <a:r>
              <a:rPr lang="es-ES" sz="2000" b="1" dirty="0" err="1" smtClean="0"/>
              <a:t>Comparteix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sense</a:t>
            </a:r>
            <a:r>
              <a:rPr lang="es-ES" sz="2000" b="1" dirty="0" smtClean="0"/>
              <a:t> modificar </a:t>
            </a:r>
            <a:r>
              <a:rPr lang="es-ES" sz="2000" b="1" dirty="0"/>
              <a:t>–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Utilitza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aquestes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llicències</a:t>
            </a:r>
            <a:endParaRPr lang="es-ES" sz="2000" b="1" dirty="0" smtClean="0"/>
          </a:p>
          <a:p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3712176"/>
            <a:ext cx="5162550" cy="1905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4" t="-549"/>
          <a:stretch/>
        </p:blipFill>
        <p:spPr>
          <a:xfrm>
            <a:off x="7529383" y="2964191"/>
            <a:ext cx="3023287" cy="363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02324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27279" y="2043903"/>
            <a:ext cx="6993228" cy="3773510"/>
          </a:xfrm>
        </p:spPr>
        <p:txBody>
          <a:bodyPr>
            <a:normAutofit/>
          </a:bodyPr>
          <a:lstStyle/>
          <a:p>
            <a:pPr algn="l"/>
            <a:r>
              <a:rPr lang="es-ES" altLang="ja-JP" sz="2000" dirty="0">
                <a:latin typeface="Calibri" panose="020F0502020204030204" pitchFamily="34" charset="0"/>
                <a:ea typeface="ＭＳ Ｐゴシック" pitchFamily="34" charset="-128"/>
              </a:rPr>
              <a:t>Web de Candela: </a:t>
            </a:r>
            <a:r>
              <a:rPr lang="es-ES" altLang="ja-JP" sz="2000" b="1" dirty="0" smtClean="0">
                <a:solidFill>
                  <a:srgbClr val="808000"/>
                </a:solidFill>
                <a:latin typeface="Calibri" panose="020F0502020204030204" pitchFamily="34" charset="0"/>
                <a:ea typeface="ＭＳ Ｐゴシック" pitchFamily="34" charset="-128"/>
              </a:rPr>
              <a:t>www.candela.cat</a:t>
            </a:r>
            <a:r>
              <a:rPr lang="es-ES" altLang="ja-JP" sz="2000" dirty="0" smtClean="0">
                <a:latin typeface="Calibri" panose="020F0502020204030204" pitchFamily="34" charset="0"/>
                <a:ea typeface="ＭＳ Ｐゴシック" pitchFamily="34" charset="-128"/>
              </a:rPr>
              <a:t/>
            </a:r>
            <a:br>
              <a:rPr lang="es-ES" altLang="ja-JP" sz="2000" dirty="0" smtClean="0">
                <a:latin typeface="Calibri" panose="020F0502020204030204" pitchFamily="34" charset="0"/>
                <a:ea typeface="ＭＳ Ｐゴシック" pitchFamily="34" charset="-128"/>
              </a:rPr>
            </a:br>
            <a:r>
              <a:rPr lang="es-ES" altLang="ja-JP" sz="2000" dirty="0">
                <a:latin typeface="Calibri" panose="020F0502020204030204" pitchFamily="34" charset="0"/>
                <a:ea typeface="ＭＳ Ｐゴシック" pitchFamily="34" charset="-128"/>
              </a:rPr>
              <a:t/>
            </a:r>
            <a:br>
              <a:rPr lang="es-ES" altLang="ja-JP" sz="2000" dirty="0">
                <a:latin typeface="Calibri" panose="020F0502020204030204" pitchFamily="34" charset="0"/>
                <a:ea typeface="ＭＳ Ｐゴシック" pitchFamily="34" charset="-128"/>
              </a:rPr>
            </a:br>
            <a:r>
              <a:rPr lang="es-ES" altLang="ja-JP" sz="2000" dirty="0">
                <a:latin typeface="Calibri" panose="020F0502020204030204" pitchFamily="34" charset="0"/>
                <a:ea typeface="ＭＳ Ｐゴシック" pitchFamily="34" charset="-128"/>
              </a:rPr>
              <a:t/>
            </a:r>
            <a:br>
              <a:rPr lang="es-ES" altLang="ja-JP" sz="2000" dirty="0">
                <a:latin typeface="Calibri" panose="020F0502020204030204" pitchFamily="34" charset="0"/>
                <a:ea typeface="ＭＳ Ｐゴシック" pitchFamily="34" charset="-128"/>
              </a:rPr>
            </a:br>
            <a:r>
              <a:rPr lang="es-ES" altLang="ja-JP" sz="2000" dirty="0">
                <a:latin typeface="Calibri" panose="020F0502020204030204" pitchFamily="34" charset="0"/>
                <a:ea typeface="ＭＳ Ｐゴシック" pitchFamily="34" charset="-128"/>
              </a:rPr>
              <a:t>Blog La </a:t>
            </a:r>
            <a:r>
              <a:rPr lang="es-ES" altLang="ja-JP" sz="2000" dirty="0" err="1">
                <a:latin typeface="Calibri" panose="020F0502020204030204" pitchFamily="34" charset="0"/>
                <a:ea typeface="ＭＳ Ｐゴシック" pitchFamily="34" charset="-128"/>
              </a:rPr>
              <a:t>Lore</a:t>
            </a:r>
            <a:r>
              <a:rPr lang="es-ES" altLang="ja-JP" sz="2000" dirty="0">
                <a:latin typeface="Calibri" panose="020F0502020204030204" pitchFamily="34" charset="0"/>
                <a:ea typeface="ＭＳ Ｐゴシック" pitchFamily="34" charset="-128"/>
              </a:rPr>
              <a:t>. </a:t>
            </a:r>
            <a:r>
              <a:rPr lang="es-ES" altLang="ja-JP" sz="2000" dirty="0" err="1" smtClean="0">
                <a:latin typeface="Calibri" panose="020F0502020204030204" pitchFamily="34" charset="0"/>
                <a:ea typeface="ＭＳ Ｐゴシック" pitchFamily="34" charset="-128"/>
              </a:rPr>
              <a:t>Espai</a:t>
            </a:r>
            <a:r>
              <a:rPr lang="es-ES" altLang="ja-JP" sz="2000" dirty="0" smtClean="0">
                <a:latin typeface="Calibri" panose="020F0502020204030204" pitchFamily="34" charset="0"/>
                <a:ea typeface="ＭＳ Ｐゴシック" pitchFamily="34" charset="-128"/>
              </a:rPr>
              <a:t> </a:t>
            </a:r>
            <a:r>
              <a:rPr lang="es-ES" altLang="ja-JP" sz="2000" dirty="0" err="1">
                <a:latin typeface="Calibri" panose="020F0502020204030204" pitchFamily="34" charset="0"/>
                <a:ea typeface="ＭＳ Ｐゴシック" pitchFamily="34" charset="-128"/>
              </a:rPr>
              <a:t>jove</a:t>
            </a:r>
            <a:r>
              <a:rPr lang="es-ES" altLang="ja-JP" sz="2000" dirty="0">
                <a:latin typeface="Calibri" panose="020F0502020204030204" pitchFamily="34" charset="0"/>
                <a:ea typeface="ＭＳ Ｐゴシック" pitchFamily="34" charset="-128"/>
              </a:rPr>
              <a:t> sobre </a:t>
            </a:r>
            <a:r>
              <a:rPr lang="es-ES" altLang="ja-JP" sz="2000" dirty="0" err="1">
                <a:latin typeface="Calibri" panose="020F0502020204030204" pitchFamily="34" charset="0"/>
                <a:ea typeface="ＭＳ Ｐゴシック" pitchFamily="34" charset="-128"/>
              </a:rPr>
              <a:t>sexualitats</a:t>
            </a:r>
            <a:r>
              <a:rPr lang="es-ES" altLang="ja-JP" sz="2000" dirty="0">
                <a:latin typeface="Calibri" panose="020F0502020204030204" pitchFamily="34" charset="0"/>
                <a:ea typeface="ＭＳ Ｐゴシック" pitchFamily="34" charset="-128"/>
              </a:rPr>
              <a:t>, </a:t>
            </a:r>
            <a:r>
              <a:rPr lang="es-ES" altLang="ja-JP" sz="2000" dirty="0" err="1">
                <a:latin typeface="Calibri" panose="020F0502020204030204" pitchFamily="34" charset="0"/>
                <a:ea typeface="ＭＳ Ｐゴシック" pitchFamily="34" charset="-128"/>
              </a:rPr>
              <a:t>relacions</a:t>
            </a:r>
            <a:r>
              <a:rPr lang="es-ES" altLang="ja-JP" sz="2000" dirty="0">
                <a:latin typeface="Calibri" panose="020F0502020204030204" pitchFamily="34" charset="0"/>
                <a:ea typeface="ＭＳ Ｐゴシック" pitchFamily="34" charset="-128"/>
              </a:rPr>
              <a:t> </a:t>
            </a:r>
            <a:r>
              <a:rPr lang="es-ES" altLang="ja-JP" sz="2000" dirty="0" smtClean="0">
                <a:latin typeface="Calibri" panose="020F0502020204030204" pitchFamily="34" charset="0"/>
                <a:ea typeface="ＭＳ Ｐゴシック" pitchFamily="34" charset="-128"/>
              </a:rPr>
              <a:t/>
            </a:r>
            <a:br>
              <a:rPr lang="es-ES" altLang="ja-JP" sz="2000" dirty="0" smtClean="0">
                <a:latin typeface="Calibri" panose="020F0502020204030204" pitchFamily="34" charset="0"/>
                <a:ea typeface="ＭＳ Ｐゴシック" pitchFamily="34" charset="-128"/>
              </a:rPr>
            </a:br>
            <a:r>
              <a:rPr lang="es-ES" altLang="ja-JP" sz="2000" dirty="0" smtClean="0">
                <a:latin typeface="Calibri" panose="020F0502020204030204" pitchFamily="34" charset="0"/>
                <a:ea typeface="ＭＳ Ｐゴシック" pitchFamily="34" charset="-128"/>
              </a:rPr>
              <a:t>i </a:t>
            </a:r>
            <a:r>
              <a:rPr lang="es-ES" altLang="ja-JP" sz="2000" dirty="0" err="1">
                <a:latin typeface="Calibri" panose="020F0502020204030204" pitchFamily="34" charset="0"/>
                <a:ea typeface="ＭＳ Ｐゴシック" pitchFamily="34" charset="-128"/>
              </a:rPr>
              <a:t>gènere</a:t>
            </a:r>
            <a:r>
              <a:rPr lang="es-ES" altLang="ja-JP" sz="2000" dirty="0">
                <a:latin typeface="Calibri" panose="020F0502020204030204" pitchFamily="34" charset="0"/>
                <a:ea typeface="ＭＳ Ｐゴシック" pitchFamily="34" charset="-128"/>
              </a:rPr>
              <a:t>: </a:t>
            </a:r>
            <a:r>
              <a:rPr lang="es-ES" altLang="ja-JP" sz="2000" b="1" dirty="0">
                <a:solidFill>
                  <a:srgbClr val="808000"/>
                </a:solidFill>
                <a:latin typeface="Calibri" panose="020F0502020204030204" pitchFamily="34" charset="0"/>
                <a:ea typeface="ＭＳ Ｐゴシック" pitchFamily="34" charset="-128"/>
              </a:rPr>
              <a:t>http://</a:t>
            </a:r>
            <a:r>
              <a:rPr lang="es-ES" altLang="ja-JP" sz="2000" b="1" dirty="0" smtClean="0">
                <a:solidFill>
                  <a:srgbClr val="808000"/>
                </a:solidFill>
                <a:latin typeface="Calibri" panose="020F0502020204030204" pitchFamily="34" charset="0"/>
                <a:ea typeface="ＭＳ Ｐゴシック" pitchFamily="34" charset="-128"/>
              </a:rPr>
              <a:t>lalore.org</a:t>
            </a:r>
            <a:br>
              <a:rPr lang="es-ES" altLang="ja-JP" sz="2000" b="1" dirty="0" smtClean="0">
                <a:solidFill>
                  <a:srgbClr val="808000"/>
                </a:solidFill>
                <a:latin typeface="Calibri" panose="020F0502020204030204" pitchFamily="34" charset="0"/>
                <a:ea typeface="ＭＳ Ｐゴシック" pitchFamily="34" charset="-128"/>
              </a:rPr>
            </a:br>
            <a:r>
              <a:rPr lang="es-ES" altLang="ja-JP" sz="2000" dirty="0">
                <a:latin typeface="Calibri" panose="020F0502020204030204" pitchFamily="34" charset="0"/>
                <a:ea typeface="ＭＳ Ｐゴシック" pitchFamily="34" charset="-128"/>
              </a:rPr>
              <a:t/>
            </a:r>
            <a:br>
              <a:rPr lang="es-ES" altLang="ja-JP" sz="2000" dirty="0">
                <a:latin typeface="Calibri" panose="020F0502020204030204" pitchFamily="34" charset="0"/>
                <a:ea typeface="ＭＳ Ｐゴシック" pitchFamily="34" charset="-128"/>
              </a:rPr>
            </a:br>
            <a:r>
              <a:rPr lang="es-ES" altLang="ja-JP" sz="2000" dirty="0" smtClean="0">
                <a:latin typeface="Calibri" panose="020F0502020204030204" pitchFamily="34" charset="0"/>
                <a:ea typeface="ＭＳ Ｐゴシック" pitchFamily="34" charset="-128"/>
              </a:rPr>
              <a:t>OASIS: </a:t>
            </a:r>
            <a:r>
              <a:rPr lang="es-ES" altLang="ja-JP" sz="2000" b="1" dirty="0" smtClean="0">
                <a:solidFill>
                  <a:srgbClr val="808000"/>
                </a:solidFill>
                <a:latin typeface="Calibri" panose="020F0502020204030204" pitchFamily="34" charset="0"/>
                <a:ea typeface="ＭＳ Ｐゴシック" pitchFamily="34" charset="-128"/>
              </a:rPr>
              <a:t>oasislgtb.wordpress.com</a:t>
            </a:r>
            <a:r>
              <a:rPr lang="es-ES" altLang="ja-JP" sz="2000" dirty="0">
                <a:latin typeface="Calibri" panose="020F0502020204030204" pitchFamily="34" charset="0"/>
                <a:ea typeface="ＭＳ Ｐゴシック" pitchFamily="34" charset="-128"/>
              </a:rPr>
              <a:t/>
            </a:r>
            <a:br>
              <a:rPr lang="es-ES" altLang="ja-JP" sz="2000" dirty="0">
                <a:latin typeface="Calibri" panose="020F0502020204030204" pitchFamily="34" charset="0"/>
                <a:ea typeface="ＭＳ Ｐゴシック" pitchFamily="34" charset="-128"/>
              </a:rPr>
            </a:br>
            <a:r>
              <a:rPr lang="es-ES" altLang="ja-JP" sz="2000" dirty="0">
                <a:latin typeface="Calibri" panose="020F0502020204030204" pitchFamily="34" charset="0"/>
                <a:ea typeface="ＭＳ Ｐゴシック" pitchFamily="34" charset="-128"/>
              </a:rPr>
              <a:t/>
            </a:r>
            <a:br>
              <a:rPr lang="es-ES" altLang="ja-JP" sz="2000" dirty="0">
                <a:latin typeface="Calibri" panose="020F0502020204030204" pitchFamily="34" charset="0"/>
                <a:ea typeface="ＭＳ Ｐゴシック" pitchFamily="34" charset="-128"/>
              </a:rPr>
            </a:br>
            <a:r>
              <a:rPr lang="es-ES" altLang="ja-JP" sz="2000" dirty="0">
                <a:latin typeface="Calibri" panose="020F0502020204030204" pitchFamily="34" charset="0"/>
                <a:ea typeface="ＭＳ Ｐゴシック" pitchFamily="34" charset="-128"/>
              </a:rPr>
              <a:t/>
            </a:r>
            <a:br>
              <a:rPr lang="es-ES" altLang="ja-JP" sz="2000" dirty="0">
                <a:latin typeface="Calibri" panose="020F0502020204030204" pitchFamily="34" charset="0"/>
                <a:ea typeface="ＭＳ Ｐゴシック" pitchFamily="34" charset="-128"/>
              </a:rPr>
            </a:br>
            <a:r>
              <a:rPr lang="es-ES" altLang="ja-JP" sz="2000" dirty="0">
                <a:latin typeface="Calibri" panose="020F0502020204030204" pitchFamily="34" charset="0"/>
                <a:ea typeface="ＭＳ Ｐゴシック" pitchFamily="34" charset="-128"/>
              </a:rPr>
              <a:t>Facebook: </a:t>
            </a:r>
            <a:r>
              <a:rPr lang="es-ES" altLang="ja-JP" sz="2000" b="1" dirty="0">
                <a:solidFill>
                  <a:srgbClr val="808000"/>
                </a:solidFill>
                <a:latin typeface="Calibri" panose="020F0502020204030204" pitchFamily="34" charset="0"/>
                <a:ea typeface="ＭＳ Ｐゴシック" pitchFamily="34" charset="-128"/>
              </a:rPr>
              <a:t>https://www.facebook.com/associaciocandela</a:t>
            </a:r>
            <a:r>
              <a:rPr lang="es-ES" sz="2000" dirty="0"/>
              <a:t/>
            </a:r>
            <a:br>
              <a:rPr lang="es-ES" sz="2000" dirty="0"/>
            </a:br>
            <a:endParaRPr lang="ca-ES" sz="2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566837" y="2268811"/>
            <a:ext cx="4906851" cy="34347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28" y="5817417"/>
            <a:ext cx="5151549" cy="94316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117" y="2847087"/>
            <a:ext cx="4067907" cy="172208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728732" y="806907"/>
            <a:ext cx="59381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6000" dirty="0" smtClean="0">
                <a:solidFill>
                  <a:srgbClr val="808000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Moltes gràcies!!!</a:t>
            </a:r>
            <a:endParaRPr lang="ca-ES" sz="6000" dirty="0">
              <a:solidFill>
                <a:srgbClr val="808000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29" y="288064"/>
            <a:ext cx="1869495" cy="196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24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820965" y="82379"/>
            <a:ext cx="8229600" cy="931044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vert="horz" lIns="90000" tIns="46800" rIns="90000" bIns="46800" rtlCol="0" anchor="ctr">
            <a:normAutofit/>
          </a:bodyPr>
          <a:lstStyle/>
          <a:p>
            <a:pPr algn="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altLang="es-ES" sz="3200" b="1" dirty="0">
                <a:solidFill>
                  <a:srgbClr val="8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LES CAIXES DEL </a:t>
            </a:r>
            <a:r>
              <a:rPr lang="es-ES" altLang="es-ES" sz="3200" b="1" dirty="0" smtClean="0">
                <a:solidFill>
                  <a:srgbClr val="8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GÈNERE</a:t>
            </a:r>
            <a:endParaRPr lang="es-ES" altLang="es-ES" sz="3200" b="1" dirty="0">
              <a:solidFill>
                <a:srgbClr val="8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147" name="Rectangle 9"/>
          <p:cNvSpPr>
            <a:spLocks noChangeArrowheads="1"/>
          </p:cNvSpPr>
          <p:nvPr/>
        </p:nvSpPr>
        <p:spPr bwMode="auto">
          <a:xfrm rot="278826">
            <a:off x="1418860" y="632011"/>
            <a:ext cx="3743325" cy="5400899"/>
          </a:xfrm>
          <a:prstGeom prst="rect">
            <a:avLst/>
          </a:prstGeom>
          <a:solidFill>
            <a:srgbClr val="00B0F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165100" prst="coolSlant"/>
          </a:sp3d>
          <a:extLst/>
        </p:spPr>
        <p:txBody>
          <a:bodyPr wrap="none" lIns="90000" tIns="46800" rIns="90000" bIns="46800" anchor="ctr"/>
          <a:lstStyle>
            <a:lvl1pPr defTabSz="449263" eaLnBrk="0" hangingPunct="0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lr>
                <a:schemeClr val="accent2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lr>
                <a:schemeClr val="tx1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2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2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2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2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es-ES" altLang="es-ES" sz="2200" b="1" dirty="0" err="1">
                <a:solidFill>
                  <a:srgbClr val="000000"/>
                </a:solidFill>
              </a:rPr>
              <a:t>Socialització</a:t>
            </a:r>
            <a:r>
              <a:rPr lang="es-ES" altLang="es-ES" sz="2200" b="1" dirty="0">
                <a:solidFill>
                  <a:srgbClr val="000000"/>
                </a:solidFill>
              </a:rPr>
              <a:t> masculina</a:t>
            </a:r>
          </a:p>
          <a:p>
            <a:pPr eaLnBrk="1" hangingPunct="1">
              <a:spcBef>
                <a:spcPct val="0"/>
              </a:spcBef>
              <a:buClrTx/>
              <a:buSzPct val="100000"/>
              <a:buFontTx/>
              <a:buNone/>
            </a:pPr>
            <a:endParaRPr lang="es-ES" altLang="es-ES" sz="2200" b="1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es-ES" altLang="es-ES" sz="2200" dirty="0">
                <a:solidFill>
                  <a:srgbClr val="000000"/>
                </a:solidFill>
              </a:rPr>
              <a:t>- </a:t>
            </a:r>
            <a:r>
              <a:rPr lang="es-ES" altLang="es-ES" sz="2200" dirty="0" err="1">
                <a:solidFill>
                  <a:srgbClr val="000000"/>
                </a:solidFill>
              </a:rPr>
              <a:t>Forta</a:t>
            </a:r>
            <a:r>
              <a:rPr lang="es-ES" altLang="es-ES" sz="2200" dirty="0">
                <a:solidFill>
                  <a:srgbClr val="000000"/>
                </a:solidFill>
              </a:rPr>
              <a:t> </a:t>
            </a:r>
            <a:r>
              <a:rPr lang="es-ES" altLang="es-ES" sz="2200" dirty="0" err="1">
                <a:solidFill>
                  <a:srgbClr val="000000"/>
                </a:solidFill>
              </a:rPr>
              <a:t>pressió</a:t>
            </a:r>
            <a:r>
              <a:rPr lang="es-ES" altLang="es-ES" sz="2200" dirty="0">
                <a:solidFill>
                  <a:srgbClr val="000000"/>
                </a:solidFill>
              </a:rPr>
              <a:t> de </a:t>
            </a:r>
            <a:r>
              <a:rPr lang="es-ES" altLang="es-ES" sz="2200" dirty="0" err="1">
                <a:solidFill>
                  <a:srgbClr val="000000"/>
                </a:solidFill>
              </a:rPr>
              <a:t>grup</a:t>
            </a:r>
            <a:endParaRPr lang="es-ES" altLang="es-ES" sz="22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Pct val="100000"/>
              <a:buFontTx/>
              <a:buNone/>
            </a:pPr>
            <a:endParaRPr lang="es-ES" altLang="es-ES" sz="22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es-ES" altLang="es-ES" sz="2200" dirty="0">
                <a:solidFill>
                  <a:srgbClr val="000000"/>
                </a:solidFill>
              </a:rPr>
              <a:t>- </a:t>
            </a:r>
            <a:r>
              <a:rPr lang="es-ES" altLang="es-ES" sz="2200" dirty="0" err="1">
                <a:solidFill>
                  <a:srgbClr val="000000"/>
                </a:solidFill>
              </a:rPr>
              <a:t>L’expressió</a:t>
            </a:r>
            <a:r>
              <a:rPr lang="es-ES" altLang="es-ES" sz="2200" dirty="0">
                <a:solidFill>
                  <a:srgbClr val="000000"/>
                </a:solidFill>
              </a:rPr>
              <a:t> de les </a:t>
            </a:r>
            <a:r>
              <a:rPr lang="es-ES" altLang="es-ES" sz="2200" dirty="0" err="1">
                <a:solidFill>
                  <a:srgbClr val="000000"/>
                </a:solidFill>
              </a:rPr>
              <a:t>emocions</a:t>
            </a:r>
            <a:r>
              <a:rPr lang="es-ES" altLang="es-ES" sz="2200" dirty="0">
                <a:solidFill>
                  <a:srgbClr val="000000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es-ES" altLang="es-ES" sz="2200" dirty="0">
                <a:solidFill>
                  <a:srgbClr val="000000"/>
                </a:solidFill>
              </a:rPr>
              <a:t> </a:t>
            </a:r>
            <a:r>
              <a:rPr lang="es-ES" altLang="es-ES" sz="2200" dirty="0" err="1">
                <a:solidFill>
                  <a:srgbClr val="000000"/>
                </a:solidFill>
              </a:rPr>
              <a:t>està</a:t>
            </a:r>
            <a:r>
              <a:rPr lang="es-ES" altLang="es-ES" sz="2200" dirty="0">
                <a:solidFill>
                  <a:srgbClr val="000000"/>
                </a:solidFill>
              </a:rPr>
              <a:t> </a:t>
            </a:r>
            <a:r>
              <a:rPr lang="es-ES" altLang="es-ES" sz="2200" dirty="0" err="1">
                <a:solidFill>
                  <a:srgbClr val="000000"/>
                </a:solidFill>
              </a:rPr>
              <a:t>penalitzada</a:t>
            </a:r>
            <a:endParaRPr lang="es-ES" altLang="es-ES" sz="22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Pct val="100000"/>
              <a:buFontTx/>
              <a:buNone/>
            </a:pPr>
            <a:endParaRPr lang="es-ES" altLang="es-ES" sz="22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es-ES" altLang="es-ES" sz="2200" dirty="0">
                <a:solidFill>
                  <a:srgbClr val="000000"/>
                </a:solidFill>
              </a:rPr>
              <a:t>- Homofobia </a:t>
            </a:r>
            <a:r>
              <a:rPr lang="es-ES" altLang="es-ES" sz="2200" dirty="0" err="1">
                <a:solidFill>
                  <a:srgbClr val="000000"/>
                </a:solidFill>
              </a:rPr>
              <a:t>omnipresent</a:t>
            </a:r>
            <a:endParaRPr lang="es-ES" altLang="es-ES" sz="22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Pct val="100000"/>
              <a:buFontTx/>
              <a:buNone/>
            </a:pPr>
            <a:endParaRPr lang="es-ES" altLang="es-ES" sz="22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es-ES" altLang="es-ES" sz="2200" dirty="0">
                <a:solidFill>
                  <a:srgbClr val="000000"/>
                </a:solidFill>
              </a:rPr>
              <a:t>- </a:t>
            </a:r>
            <a:r>
              <a:rPr lang="es-ES" altLang="es-ES" sz="2200" dirty="0" err="1">
                <a:solidFill>
                  <a:srgbClr val="000000"/>
                </a:solidFill>
              </a:rPr>
              <a:t>Obligació</a:t>
            </a:r>
            <a:r>
              <a:rPr lang="es-ES" altLang="es-ES" sz="2200" dirty="0">
                <a:solidFill>
                  <a:srgbClr val="000000"/>
                </a:solidFill>
              </a:rPr>
              <a:t> de parlar de </a:t>
            </a:r>
            <a:r>
              <a:rPr lang="es-ES" altLang="es-ES" sz="2200" dirty="0" err="1">
                <a:solidFill>
                  <a:srgbClr val="000000"/>
                </a:solidFill>
              </a:rPr>
              <a:t>sexe</a:t>
            </a:r>
            <a:r>
              <a:rPr lang="es-ES" altLang="es-ES" sz="2200" dirty="0">
                <a:solidFill>
                  <a:srgbClr val="000000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es-ES" altLang="es-ES" sz="2200" dirty="0">
                <a:solidFill>
                  <a:srgbClr val="000000"/>
                </a:solidFill>
              </a:rPr>
              <a:t> de manera </a:t>
            </a:r>
            <a:r>
              <a:rPr lang="es-ES" altLang="es-ES" sz="2200" dirty="0" err="1">
                <a:solidFill>
                  <a:srgbClr val="000000"/>
                </a:solidFill>
              </a:rPr>
              <a:t>constant</a:t>
            </a:r>
            <a:r>
              <a:rPr lang="es-ES" altLang="es-ES" sz="2200" dirty="0">
                <a:solidFill>
                  <a:srgbClr val="000000"/>
                </a:solidFill>
              </a:rPr>
              <a:t> i </a:t>
            </a:r>
          </a:p>
          <a:p>
            <a:pPr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es-ES" altLang="es-ES" sz="2200" dirty="0">
                <a:solidFill>
                  <a:srgbClr val="000000"/>
                </a:solidFill>
              </a:rPr>
              <a:t> </a:t>
            </a:r>
            <a:r>
              <a:rPr lang="es-ES" altLang="es-ES" sz="2200" dirty="0" err="1">
                <a:solidFill>
                  <a:srgbClr val="000000"/>
                </a:solidFill>
              </a:rPr>
              <a:t>vexatòria</a:t>
            </a:r>
            <a:r>
              <a:rPr lang="es-ES" altLang="es-ES" sz="2200" dirty="0">
                <a:solidFill>
                  <a:srgbClr val="000000"/>
                </a:solidFill>
              </a:rPr>
              <a:t> per a les dones</a:t>
            </a:r>
          </a:p>
          <a:p>
            <a:pPr eaLnBrk="1" hangingPunct="1">
              <a:spcBef>
                <a:spcPct val="0"/>
              </a:spcBef>
              <a:buClrTx/>
              <a:buSzPct val="100000"/>
              <a:buFontTx/>
              <a:buNone/>
            </a:pPr>
            <a:endParaRPr lang="es-ES" altLang="es-ES" sz="22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es-ES" altLang="es-ES" sz="2200" dirty="0">
                <a:solidFill>
                  <a:srgbClr val="000000"/>
                </a:solidFill>
              </a:rPr>
              <a:t>- </a:t>
            </a:r>
            <a:r>
              <a:rPr lang="es-ES" altLang="es-ES" sz="2200" dirty="0" err="1">
                <a:solidFill>
                  <a:srgbClr val="000000"/>
                </a:solidFill>
              </a:rPr>
              <a:t>Model</a:t>
            </a:r>
            <a:r>
              <a:rPr lang="es-ES" altLang="es-ES" sz="2200" dirty="0">
                <a:solidFill>
                  <a:srgbClr val="000000"/>
                </a:solidFill>
              </a:rPr>
              <a:t> de </a:t>
            </a:r>
            <a:r>
              <a:rPr lang="es-ES" altLang="es-ES" sz="2200" dirty="0" err="1">
                <a:solidFill>
                  <a:srgbClr val="000000"/>
                </a:solidFill>
              </a:rPr>
              <a:t>masculinitat</a:t>
            </a:r>
            <a:r>
              <a:rPr lang="es-ES" altLang="es-ES" sz="2200" dirty="0">
                <a:solidFill>
                  <a:srgbClr val="000000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es-ES" altLang="es-ES" sz="2200" dirty="0">
                <a:solidFill>
                  <a:srgbClr val="000000"/>
                </a:solidFill>
              </a:rPr>
              <a:t>  </a:t>
            </a:r>
            <a:r>
              <a:rPr lang="es-ES" altLang="es-ES" sz="2200" dirty="0" err="1">
                <a:solidFill>
                  <a:srgbClr val="000000"/>
                </a:solidFill>
              </a:rPr>
              <a:t>rígid</a:t>
            </a:r>
            <a:r>
              <a:rPr lang="es-ES" altLang="es-ES" sz="2200" dirty="0">
                <a:solidFill>
                  <a:srgbClr val="000000"/>
                </a:solidFill>
              </a:rPr>
              <a:t>, </a:t>
            </a:r>
            <a:r>
              <a:rPr lang="es-ES" altLang="es-ES" sz="2200" dirty="0" err="1">
                <a:solidFill>
                  <a:srgbClr val="000000"/>
                </a:solidFill>
              </a:rPr>
              <a:t>autoritari</a:t>
            </a:r>
            <a:r>
              <a:rPr lang="es-ES" altLang="es-ES" sz="2200" dirty="0">
                <a:solidFill>
                  <a:srgbClr val="000000"/>
                </a:solidFill>
              </a:rPr>
              <a:t> i </a:t>
            </a:r>
            <a:r>
              <a:rPr lang="es-ES" altLang="es-ES" sz="2200" dirty="0" err="1">
                <a:solidFill>
                  <a:srgbClr val="000000"/>
                </a:solidFill>
              </a:rPr>
              <a:t>agressiu</a:t>
            </a:r>
            <a:endParaRPr lang="es-ES" altLang="es-ES" sz="2200" dirty="0">
              <a:solidFill>
                <a:srgbClr val="000000"/>
              </a:solidFill>
            </a:endParaRPr>
          </a:p>
        </p:txBody>
      </p:sp>
      <p:sp>
        <p:nvSpPr>
          <p:cNvPr id="6148" name="Rectangle 10"/>
          <p:cNvSpPr>
            <a:spLocks noChangeArrowheads="1"/>
          </p:cNvSpPr>
          <p:nvPr/>
        </p:nvSpPr>
        <p:spPr bwMode="auto">
          <a:xfrm rot="21355946">
            <a:off x="6787618" y="1136832"/>
            <a:ext cx="3671888" cy="5414392"/>
          </a:xfrm>
          <a:prstGeom prst="rect">
            <a:avLst/>
          </a:prstGeom>
          <a:solidFill>
            <a:srgbClr val="FF66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wrap="none" lIns="90000" tIns="46800" rIns="90000" bIns="46800" anchor="ctr"/>
          <a:lstStyle>
            <a:lvl1pPr defTabSz="449263" eaLnBrk="0" hangingPunct="0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lr>
                <a:schemeClr val="accent2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2"/>
                </a:solidFill>
                <a:latin typeface="Calibri" pitchFamily="34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lr>
                <a:schemeClr val="tx1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2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2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2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2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100000"/>
              <a:buFontTx/>
              <a:buNone/>
            </a:pPr>
            <a:endParaRPr lang="es-ES" altLang="es-ES" sz="2600" b="1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es-ES" altLang="es-ES" sz="2200" b="1" dirty="0" err="1">
                <a:solidFill>
                  <a:srgbClr val="000000"/>
                </a:solidFill>
              </a:rPr>
              <a:t>Socialització</a:t>
            </a:r>
            <a:r>
              <a:rPr lang="es-ES" altLang="es-ES" sz="2200" b="1" dirty="0">
                <a:solidFill>
                  <a:srgbClr val="000000"/>
                </a:solidFill>
              </a:rPr>
              <a:t> femenina</a:t>
            </a:r>
          </a:p>
          <a:p>
            <a:pPr eaLnBrk="1" hangingPunct="1">
              <a:spcBef>
                <a:spcPct val="0"/>
              </a:spcBef>
              <a:buClrTx/>
              <a:buSzPct val="100000"/>
              <a:buFontTx/>
              <a:buNone/>
            </a:pPr>
            <a:endParaRPr lang="es-ES" altLang="es-ES" sz="22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Pct val="45000"/>
              <a:buFontTx/>
              <a:buNone/>
            </a:pPr>
            <a:r>
              <a:rPr lang="es-ES" altLang="es-ES" sz="2200" dirty="0">
                <a:solidFill>
                  <a:srgbClr val="000000"/>
                </a:solidFill>
              </a:rPr>
              <a:t>- </a:t>
            </a:r>
            <a:r>
              <a:rPr lang="es-ES" altLang="es-ES" sz="2200" dirty="0" err="1" smtClean="0">
                <a:solidFill>
                  <a:srgbClr val="000000"/>
                </a:solidFill>
              </a:rPr>
              <a:t>L’amor</a:t>
            </a:r>
            <a:r>
              <a:rPr lang="es-ES" altLang="es-ES" sz="2200" dirty="0" smtClean="0">
                <a:solidFill>
                  <a:srgbClr val="000000"/>
                </a:solidFill>
              </a:rPr>
              <a:t> </a:t>
            </a:r>
            <a:r>
              <a:rPr lang="es-ES" altLang="es-ES" sz="2200" dirty="0" err="1" smtClean="0">
                <a:solidFill>
                  <a:srgbClr val="000000"/>
                </a:solidFill>
              </a:rPr>
              <a:t>com</a:t>
            </a:r>
            <a:r>
              <a:rPr lang="es-ES" altLang="es-ES" sz="2200" dirty="0" smtClean="0">
                <a:solidFill>
                  <a:srgbClr val="000000"/>
                </a:solidFill>
              </a:rPr>
              <a:t> a </a:t>
            </a:r>
            <a:r>
              <a:rPr lang="es-ES" altLang="es-ES" sz="2200" dirty="0" err="1" smtClean="0">
                <a:solidFill>
                  <a:srgbClr val="000000"/>
                </a:solidFill>
              </a:rPr>
              <a:t>eix</a:t>
            </a:r>
            <a:r>
              <a:rPr lang="es-ES" altLang="es-ES" sz="2200" dirty="0" smtClean="0">
                <a:solidFill>
                  <a:srgbClr val="000000"/>
                </a:solidFill>
              </a:rPr>
              <a:t> central</a:t>
            </a:r>
            <a:endParaRPr lang="es-ES" altLang="es-ES" sz="22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Pct val="45000"/>
              <a:buFontTx/>
              <a:buNone/>
            </a:pPr>
            <a:endParaRPr lang="es-ES" altLang="es-ES" sz="22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Pct val="45000"/>
              <a:buFontTx/>
              <a:buNone/>
            </a:pPr>
            <a:r>
              <a:rPr lang="es-ES" altLang="es-ES" sz="2200" dirty="0">
                <a:solidFill>
                  <a:srgbClr val="000000"/>
                </a:solidFill>
              </a:rPr>
              <a:t>- </a:t>
            </a:r>
            <a:r>
              <a:rPr lang="es-ES" altLang="es-ES" sz="2200" dirty="0" err="1">
                <a:solidFill>
                  <a:srgbClr val="000000"/>
                </a:solidFill>
              </a:rPr>
              <a:t>Tendència</a:t>
            </a:r>
            <a:r>
              <a:rPr lang="es-ES" altLang="es-ES" sz="2200" dirty="0">
                <a:solidFill>
                  <a:srgbClr val="000000"/>
                </a:solidFill>
              </a:rPr>
              <a:t> a </a:t>
            </a:r>
            <a:r>
              <a:rPr lang="es-ES" altLang="es-ES" sz="2200" dirty="0" err="1">
                <a:solidFill>
                  <a:srgbClr val="000000"/>
                </a:solidFill>
              </a:rPr>
              <a:t>patir</a:t>
            </a:r>
            <a:r>
              <a:rPr lang="es-ES" altLang="es-ES" sz="2200" dirty="0">
                <a:solidFill>
                  <a:srgbClr val="000000"/>
                </a:solidFill>
              </a:rPr>
              <a:t> </a:t>
            </a:r>
            <a:r>
              <a:rPr lang="es-ES" altLang="es-ES" sz="2200" dirty="0" err="1">
                <a:solidFill>
                  <a:srgbClr val="000000"/>
                </a:solidFill>
              </a:rPr>
              <a:t>complexes</a:t>
            </a:r>
            <a:endParaRPr lang="es-ES" altLang="es-ES" sz="22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Pct val="45000"/>
              <a:buFontTx/>
              <a:buNone/>
            </a:pPr>
            <a:r>
              <a:rPr lang="es-ES" altLang="es-ES" sz="2200" dirty="0">
                <a:solidFill>
                  <a:srgbClr val="000000"/>
                </a:solidFill>
              </a:rPr>
              <a:t>per </a:t>
            </a:r>
            <a:r>
              <a:rPr lang="es-ES" altLang="es-ES" sz="2200" dirty="0" err="1">
                <a:solidFill>
                  <a:srgbClr val="000000"/>
                </a:solidFill>
              </a:rPr>
              <a:t>comparació</a:t>
            </a:r>
            <a:r>
              <a:rPr lang="es-ES" altLang="es-ES" sz="2200" dirty="0">
                <a:solidFill>
                  <a:srgbClr val="000000"/>
                </a:solidFill>
              </a:rPr>
              <a:t> </a:t>
            </a:r>
            <a:r>
              <a:rPr lang="es-ES" altLang="es-ES" sz="2200" dirty="0" err="1">
                <a:solidFill>
                  <a:srgbClr val="000000"/>
                </a:solidFill>
              </a:rPr>
              <a:t>amb</a:t>
            </a:r>
            <a:r>
              <a:rPr lang="es-ES" altLang="es-ES" sz="2200" dirty="0">
                <a:solidFill>
                  <a:srgbClr val="000000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Pct val="45000"/>
              <a:buFontTx/>
              <a:buNone/>
            </a:pPr>
            <a:r>
              <a:rPr lang="es-ES" altLang="es-ES" sz="2200" dirty="0">
                <a:solidFill>
                  <a:srgbClr val="000000"/>
                </a:solidFill>
              </a:rPr>
              <a:t>el </a:t>
            </a:r>
            <a:r>
              <a:rPr lang="es-ES" altLang="es-ES" sz="2200" dirty="0" err="1">
                <a:solidFill>
                  <a:srgbClr val="000000"/>
                </a:solidFill>
              </a:rPr>
              <a:t>model</a:t>
            </a:r>
            <a:r>
              <a:rPr lang="es-ES" altLang="es-ES" sz="2200" dirty="0">
                <a:solidFill>
                  <a:srgbClr val="000000"/>
                </a:solidFill>
              </a:rPr>
              <a:t> de </a:t>
            </a:r>
            <a:r>
              <a:rPr lang="es-ES" altLang="es-ES" sz="2200" dirty="0" err="1">
                <a:solidFill>
                  <a:srgbClr val="000000"/>
                </a:solidFill>
              </a:rPr>
              <a:t>bellesa</a:t>
            </a:r>
            <a:endParaRPr lang="es-ES" altLang="es-ES" sz="22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Pct val="45000"/>
              <a:buFontTx/>
              <a:buNone/>
            </a:pPr>
            <a:endParaRPr lang="es-ES" altLang="es-ES" sz="22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Pct val="45000"/>
              <a:buFontTx/>
              <a:buNone/>
            </a:pPr>
            <a:r>
              <a:rPr lang="es-ES" altLang="es-ES" sz="2200" dirty="0">
                <a:solidFill>
                  <a:srgbClr val="000000"/>
                </a:solidFill>
              </a:rPr>
              <a:t>- </a:t>
            </a:r>
            <a:r>
              <a:rPr lang="es-ES" altLang="es-ES" sz="2200" dirty="0" err="1">
                <a:solidFill>
                  <a:srgbClr val="000000"/>
                </a:solidFill>
              </a:rPr>
              <a:t>Objectes</a:t>
            </a:r>
            <a:r>
              <a:rPr lang="es-ES" altLang="es-ES" sz="2200" dirty="0">
                <a:solidFill>
                  <a:srgbClr val="000000"/>
                </a:solidFill>
              </a:rPr>
              <a:t> </a:t>
            </a:r>
            <a:r>
              <a:rPr lang="es-ES" altLang="es-ES" sz="2200" dirty="0" err="1">
                <a:solidFill>
                  <a:srgbClr val="000000"/>
                </a:solidFill>
              </a:rPr>
              <a:t>dessitjats</a:t>
            </a:r>
            <a:r>
              <a:rPr lang="es-ES" altLang="es-ES" sz="2200" dirty="0">
                <a:solidFill>
                  <a:srgbClr val="000000"/>
                </a:solidFill>
              </a:rPr>
              <a:t> que </a:t>
            </a:r>
          </a:p>
          <a:p>
            <a:pPr eaLnBrk="1" hangingPunct="1">
              <a:spcBef>
                <a:spcPct val="0"/>
              </a:spcBef>
              <a:buClrTx/>
              <a:buSzPct val="45000"/>
              <a:buFontTx/>
              <a:buNone/>
            </a:pPr>
            <a:r>
              <a:rPr lang="es-ES" altLang="es-ES" sz="2200" dirty="0">
                <a:solidFill>
                  <a:srgbClr val="000000"/>
                </a:solidFill>
              </a:rPr>
              <a:t>no </a:t>
            </a:r>
            <a:r>
              <a:rPr lang="es-ES" altLang="es-ES" sz="2200" dirty="0" err="1">
                <a:solidFill>
                  <a:srgbClr val="000000"/>
                </a:solidFill>
              </a:rPr>
              <a:t>subjectes</a:t>
            </a:r>
            <a:r>
              <a:rPr lang="es-ES" altLang="es-ES" sz="2200" dirty="0">
                <a:solidFill>
                  <a:srgbClr val="000000"/>
                </a:solidFill>
              </a:rPr>
              <a:t> </a:t>
            </a:r>
            <a:r>
              <a:rPr lang="es-ES" altLang="es-ES" sz="2200" dirty="0" err="1">
                <a:solidFill>
                  <a:srgbClr val="000000"/>
                </a:solidFill>
              </a:rPr>
              <a:t>dessitjants</a:t>
            </a:r>
            <a:endParaRPr lang="es-ES" altLang="es-ES" sz="22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Pct val="45000"/>
              <a:buFontTx/>
              <a:buNone/>
            </a:pPr>
            <a:endParaRPr lang="es-ES" altLang="es-ES" sz="22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Pct val="45000"/>
              <a:buFontTx/>
              <a:buNone/>
            </a:pPr>
            <a:r>
              <a:rPr lang="es-ES" altLang="es-ES" sz="2200" dirty="0">
                <a:solidFill>
                  <a:srgbClr val="000000"/>
                </a:solidFill>
              </a:rPr>
              <a:t>- </a:t>
            </a:r>
            <a:r>
              <a:rPr lang="es-ES" altLang="es-ES" sz="2200" dirty="0" err="1">
                <a:solidFill>
                  <a:srgbClr val="000000"/>
                </a:solidFill>
              </a:rPr>
              <a:t>Indefensió</a:t>
            </a:r>
            <a:r>
              <a:rPr lang="es-ES" altLang="es-ES" sz="2200" dirty="0">
                <a:solidFill>
                  <a:srgbClr val="000000"/>
                </a:solidFill>
              </a:rPr>
              <a:t> apresa</a:t>
            </a:r>
          </a:p>
          <a:p>
            <a:pPr eaLnBrk="1" hangingPunct="1">
              <a:spcBef>
                <a:spcPct val="0"/>
              </a:spcBef>
              <a:buClrTx/>
              <a:buSzPct val="45000"/>
              <a:buFontTx/>
              <a:buNone/>
            </a:pPr>
            <a:endParaRPr lang="es-ES" altLang="es-ES" sz="22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Pct val="45000"/>
              <a:buFontTx/>
              <a:buNone/>
            </a:pPr>
            <a:r>
              <a:rPr lang="es-ES" altLang="es-ES" sz="2200" dirty="0">
                <a:solidFill>
                  <a:srgbClr val="000000"/>
                </a:solidFill>
              </a:rPr>
              <a:t>- </a:t>
            </a:r>
            <a:r>
              <a:rPr lang="es-ES" altLang="es-ES" sz="2200" dirty="0" err="1">
                <a:solidFill>
                  <a:srgbClr val="000000"/>
                </a:solidFill>
              </a:rPr>
              <a:t>Model</a:t>
            </a:r>
            <a:r>
              <a:rPr lang="es-ES" altLang="es-ES" sz="2200" dirty="0">
                <a:solidFill>
                  <a:srgbClr val="000000"/>
                </a:solidFill>
              </a:rPr>
              <a:t> de </a:t>
            </a:r>
            <a:r>
              <a:rPr lang="es-ES" altLang="es-ES" sz="2200" dirty="0" err="1">
                <a:solidFill>
                  <a:srgbClr val="000000"/>
                </a:solidFill>
              </a:rPr>
              <a:t>feminitat</a:t>
            </a:r>
            <a:r>
              <a:rPr lang="es-ES" altLang="es-ES" sz="2200" dirty="0">
                <a:solidFill>
                  <a:srgbClr val="000000"/>
                </a:solidFill>
              </a:rPr>
              <a:t> </a:t>
            </a:r>
            <a:r>
              <a:rPr lang="es-ES" altLang="es-ES" sz="2200" dirty="0" err="1">
                <a:solidFill>
                  <a:srgbClr val="000000"/>
                </a:solidFill>
              </a:rPr>
              <a:t>rígid</a:t>
            </a:r>
            <a:r>
              <a:rPr lang="es-ES" altLang="es-ES" sz="2200" dirty="0">
                <a:solidFill>
                  <a:srgbClr val="000000"/>
                </a:solidFill>
              </a:rPr>
              <a:t>, </a:t>
            </a:r>
          </a:p>
          <a:p>
            <a:pPr eaLnBrk="1" hangingPunct="1">
              <a:spcBef>
                <a:spcPct val="0"/>
              </a:spcBef>
              <a:buClrTx/>
              <a:buSzPct val="45000"/>
              <a:buFontTx/>
              <a:buNone/>
            </a:pPr>
            <a:r>
              <a:rPr lang="es-ES" altLang="es-ES" sz="2200" dirty="0" err="1">
                <a:solidFill>
                  <a:srgbClr val="000000"/>
                </a:solidFill>
              </a:rPr>
              <a:t>depenent</a:t>
            </a:r>
            <a:r>
              <a:rPr lang="es-ES" altLang="es-ES" sz="2200" dirty="0">
                <a:solidFill>
                  <a:srgbClr val="000000"/>
                </a:solidFill>
              </a:rPr>
              <a:t> i </a:t>
            </a:r>
            <a:r>
              <a:rPr lang="es-ES" altLang="es-ES" sz="2200" dirty="0" err="1">
                <a:solidFill>
                  <a:srgbClr val="000000"/>
                </a:solidFill>
              </a:rPr>
              <a:t>devaluat</a:t>
            </a:r>
            <a:endParaRPr lang="es-ES" altLang="es-ES" sz="22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Pct val="100000"/>
              <a:buFontTx/>
              <a:buNone/>
            </a:pPr>
            <a:endParaRPr lang="es-ES" altLang="es-ES" sz="20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945" y="322874"/>
            <a:ext cx="286535" cy="45005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379077" y="2444880"/>
            <a:ext cx="5257800" cy="36804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08" y="6615536"/>
            <a:ext cx="5092979" cy="18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28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27279" y="2043903"/>
            <a:ext cx="6993228" cy="3773510"/>
          </a:xfrm>
        </p:spPr>
        <p:txBody>
          <a:bodyPr>
            <a:normAutofit/>
          </a:bodyPr>
          <a:lstStyle/>
          <a:p>
            <a:pPr algn="l"/>
            <a:r>
              <a:rPr lang="es-ES" altLang="ja-JP" sz="2000" dirty="0">
                <a:latin typeface="Calibri" panose="020F0502020204030204" pitchFamily="34" charset="0"/>
                <a:ea typeface="ＭＳ Ｐゴシック" pitchFamily="34" charset="-128"/>
              </a:rPr>
              <a:t>Web de Candela: </a:t>
            </a:r>
            <a:r>
              <a:rPr lang="es-ES" altLang="ja-JP" sz="2000" b="1" dirty="0" smtClean="0">
                <a:solidFill>
                  <a:srgbClr val="808000"/>
                </a:solidFill>
                <a:latin typeface="Calibri" panose="020F0502020204030204" pitchFamily="34" charset="0"/>
                <a:ea typeface="ＭＳ Ｐゴシック" pitchFamily="34" charset="-128"/>
              </a:rPr>
              <a:t>www.candela.cat</a:t>
            </a:r>
            <a:r>
              <a:rPr lang="es-ES" altLang="ja-JP" sz="2000" dirty="0" smtClean="0">
                <a:latin typeface="Calibri" panose="020F0502020204030204" pitchFamily="34" charset="0"/>
                <a:ea typeface="ＭＳ Ｐゴシック" pitchFamily="34" charset="-128"/>
              </a:rPr>
              <a:t/>
            </a:r>
            <a:br>
              <a:rPr lang="es-ES" altLang="ja-JP" sz="2000" dirty="0" smtClean="0">
                <a:latin typeface="Calibri" panose="020F0502020204030204" pitchFamily="34" charset="0"/>
                <a:ea typeface="ＭＳ Ｐゴシック" pitchFamily="34" charset="-128"/>
              </a:rPr>
            </a:br>
            <a:r>
              <a:rPr lang="es-ES" altLang="ja-JP" sz="2000" dirty="0">
                <a:latin typeface="Calibri" panose="020F0502020204030204" pitchFamily="34" charset="0"/>
                <a:ea typeface="ＭＳ Ｐゴシック" pitchFamily="34" charset="-128"/>
              </a:rPr>
              <a:t/>
            </a:r>
            <a:br>
              <a:rPr lang="es-ES" altLang="ja-JP" sz="2000" dirty="0">
                <a:latin typeface="Calibri" panose="020F0502020204030204" pitchFamily="34" charset="0"/>
                <a:ea typeface="ＭＳ Ｐゴシック" pitchFamily="34" charset="-128"/>
              </a:rPr>
            </a:br>
            <a:r>
              <a:rPr lang="es-ES" altLang="ja-JP" sz="2000" dirty="0">
                <a:latin typeface="Calibri" panose="020F0502020204030204" pitchFamily="34" charset="0"/>
                <a:ea typeface="ＭＳ Ｐゴシック" pitchFamily="34" charset="-128"/>
              </a:rPr>
              <a:t/>
            </a:r>
            <a:br>
              <a:rPr lang="es-ES" altLang="ja-JP" sz="2000" dirty="0">
                <a:latin typeface="Calibri" panose="020F0502020204030204" pitchFamily="34" charset="0"/>
                <a:ea typeface="ＭＳ Ｐゴシック" pitchFamily="34" charset="-128"/>
              </a:rPr>
            </a:br>
            <a:r>
              <a:rPr lang="es-ES" altLang="ja-JP" sz="2000" dirty="0">
                <a:latin typeface="Calibri" panose="020F0502020204030204" pitchFamily="34" charset="0"/>
                <a:ea typeface="ＭＳ Ｐゴシック" pitchFamily="34" charset="-128"/>
              </a:rPr>
              <a:t>Blog La </a:t>
            </a:r>
            <a:r>
              <a:rPr lang="es-ES" altLang="ja-JP" sz="2000" dirty="0" err="1">
                <a:latin typeface="Calibri" panose="020F0502020204030204" pitchFamily="34" charset="0"/>
                <a:ea typeface="ＭＳ Ｐゴシック" pitchFamily="34" charset="-128"/>
              </a:rPr>
              <a:t>Lore</a:t>
            </a:r>
            <a:r>
              <a:rPr lang="es-ES" altLang="ja-JP" sz="2000" dirty="0">
                <a:latin typeface="Calibri" panose="020F0502020204030204" pitchFamily="34" charset="0"/>
                <a:ea typeface="ＭＳ Ｐゴシック" pitchFamily="34" charset="-128"/>
              </a:rPr>
              <a:t>. </a:t>
            </a:r>
            <a:r>
              <a:rPr lang="es-ES" altLang="ja-JP" sz="2000" dirty="0" err="1" smtClean="0">
                <a:latin typeface="Calibri" panose="020F0502020204030204" pitchFamily="34" charset="0"/>
                <a:ea typeface="ＭＳ Ｐゴシック" pitchFamily="34" charset="-128"/>
              </a:rPr>
              <a:t>Espai</a:t>
            </a:r>
            <a:r>
              <a:rPr lang="es-ES" altLang="ja-JP" sz="2000" dirty="0" smtClean="0">
                <a:latin typeface="Calibri" panose="020F0502020204030204" pitchFamily="34" charset="0"/>
                <a:ea typeface="ＭＳ Ｐゴシック" pitchFamily="34" charset="-128"/>
              </a:rPr>
              <a:t> </a:t>
            </a:r>
            <a:r>
              <a:rPr lang="es-ES" altLang="ja-JP" sz="2000" dirty="0" err="1">
                <a:latin typeface="Calibri" panose="020F0502020204030204" pitchFamily="34" charset="0"/>
                <a:ea typeface="ＭＳ Ｐゴシック" pitchFamily="34" charset="-128"/>
              </a:rPr>
              <a:t>jove</a:t>
            </a:r>
            <a:r>
              <a:rPr lang="es-ES" altLang="ja-JP" sz="2000" dirty="0">
                <a:latin typeface="Calibri" panose="020F0502020204030204" pitchFamily="34" charset="0"/>
                <a:ea typeface="ＭＳ Ｐゴシック" pitchFamily="34" charset="-128"/>
              </a:rPr>
              <a:t> sobre </a:t>
            </a:r>
            <a:r>
              <a:rPr lang="es-ES" altLang="ja-JP" sz="2000" dirty="0" err="1">
                <a:latin typeface="Calibri" panose="020F0502020204030204" pitchFamily="34" charset="0"/>
                <a:ea typeface="ＭＳ Ｐゴシック" pitchFamily="34" charset="-128"/>
              </a:rPr>
              <a:t>sexualitats</a:t>
            </a:r>
            <a:r>
              <a:rPr lang="es-ES" altLang="ja-JP" sz="2000" dirty="0">
                <a:latin typeface="Calibri" panose="020F0502020204030204" pitchFamily="34" charset="0"/>
                <a:ea typeface="ＭＳ Ｐゴシック" pitchFamily="34" charset="-128"/>
              </a:rPr>
              <a:t>, </a:t>
            </a:r>
            <a:r>
              <a:rPr lang="es-ES" altLang="ja-JP" sz="2000" dirty="0" err="1">
                <a:latin typeface="Calibri" panose="020F0502020204030204" pitchFamily="34" charset="0"/>
                <a:ea typeface="ＭＳ Ｐゴシック" pitchFamily="34" charset="-128"/>
              </a:rPr>
              <a:t>relacions</a:t>
            </a:r>
            <a:r>
              <a:rPr lang="es-ES" altLang="ja-JP" sz="2000" dirty="0">
                <a:latin typeface="Calibri" panose="020F0502020204030204" pitchFamily="34" charset="0"/>
                <a:ea typeface="ＭＳ Ｐゴシック" pitchFamily="34" charset="-128"/>
              </a:rPr>
              <a:t> </a:t>
            </a:r>
            <a:r>
              <a:rPr lang="es-ES" altLang="ja-JP" sz="2000" dirty="0" smtClean="0">
                <a:latin typeface="Calibri" panose="020F0502020204030204" pitchFamily="34" charset="0"/>
                <a:ea typeface="ＭＳ Ｐゴシック" pitchFamily="34" charset="-128"/>
              </a:rPr>
              <a:t/>
            </a:r>
            <a:br>
              <a:rPr lang="es-ES" altLang="ja-JP" sz="2000" dirty="0" smtClean="0">
                <a:latin typeface="Calibri" panose="020F0502020204030204" pitchFamily="34" charset="0"/>
                <a:ea typeface="ＭＳ Ｐゴシック" pitchFamily="34" charset="-128"/>
              </a:rPr>
            </a:br>
            <a:r>
              <a:rPr lang="es-ES" altLang="ja-JP" sz="2000" dirty="0" smtClean="0">
                <a:latin typeface="Calibri" panose="020F0502020204030204" pitchFamily="34" charset="0"/>
                <a:ea typeface="ＭＳ Ｐゴシック" pitchFamily="34" charset="-128"/>
              </a:rPr>
              <a:t>i </a:t>
            </a:r>
            <a:r>
              <a:rPr lang="es-ES" altLang="ja-JP" sz="2000" dirty="0" err="1">
                <a:latin typeface="Calibri" panose="020F0502020204030204" pitchFamily="34" charset="0"/>
                <a:ea typeface="ＭＳ Ｐゴシック" pitchFamily="34" charset="-128"/>
              </a:rPr>
              <a:t>gènere</a:t>
            </a:r>
            <a:r>
              <a:rPr lang="es-ES" altLang="ja-JP" sz="2000" dirty="0">
                <a:latin typeface="Calibri" panose="020F0502020204030204" pitchFamily="34" charset="0"/>
                <a:ea typeface="ＭＳ Ｐゴシック" pitchFamily="34" charset="-128"/>
              </a:rPr>
              <a:t>: </a:t>
            </a:r>
            <a:r>
              <a:rPr lang="es-ES" altLang="ja-JP" sz="2000" b="1" dirty="0">
                <a:solidFill>
                  <a:srgbClr val="808000"/>
                </a:solidFill>
                <a:latin typeface="Calibri" panose="020F0502020204030204" pitchFamily="34" charset="0"/>
                <a:ea typeface="ＭＳ Ｐゴシック" pitchFamily="34" charset="-128"/>
              </a:rPr>
              <a:t>http://</a:t>
            </a:r>
            <a:r>
              <a:rPr lang="es-ES" altLang="ja-JP" sz="2000" b="1" dirty="0" smtClean="0">
                <a:solidFill>
                  <a:srgbClr val="808000"/>
                </a:solidFill>
                <a:latin typeface="Calibri" panose="020F0502020204030204" pitchFamily="34" charset="0"/>
                <a:ea typeface="ＭＳ Ｐゴシック" pitchFamily="34" charset="-128"/>
              </a:rPr>
              <a:t>lalore.org</a:t>
            </a:r>
            <a:br>
              <a:rPr lang="es-ES" altLang="ja-JP" sz="2000" b="1" dirty="0" smtClean="0">
                <a:solidFill>
                  <a:srgbClr val="808000"/>
                </a:solidFill>
                <a:latin typeface="Calibri" panose="020F0502020204030204" pitchFamily="34" charset="0"/>
                <a:ea typeface="ＭＳ Ｐゴシック" pitchFamily="34" charset="-128"/>
              </a:rPr>
            </a:br>
            <a:r>
              <a:rPr lang="es-ES" altLang="ja-JP" sz="2000" dirty="0">
                <a:latin typeface="Calibri" panose="020F0502020204030204" pitchFamily="34" charset="0"/>
                <a:ea typeface="ＭＳ Ｐゴシック" pitchFamily="34" charset="-128"/>
              </a:rPr>
              <a:t/>
            </a:r>
            <a:br>
              <a:rPr lang="es-ES" altLang="ja-JP" sz="2000" dirty="0">
                <a:latin typeface="Calibri" panose="020F0502020204030204" pitchFamily="34" charset="0"/>
                <a:ea typeface="ＭＳ Ｐゴシック" pitchFamily="34" charset="-128"/>
              </a:rPr>
            </a:br>
            <a:r>
              <a:rPr lang="es-ES" altLang="ja-JP" sz="2000" dirty="0" smtClean="0">
                <a:latin typeface="Calibri" panose="020F0502020204030204" pitchFamily="34" charset="0"/>
                <a:ea typeface="ＭＳ Ｐゴシック" pitchFamily="34" charset="-128"/>
              </a:rPr>
              <a:t>OASIS: </a:t>
            </a:r>
            <a:r>
              <a:rPr lang="es-ES" altLang="ja-JP" sz="2000" b="1" dirty="0" smtClean="0">
                <a:solidFill>
                  <a:srgbClr val="808000"/>
                </a:solidFill>
                <a:latin typeface="Calibri" panose="020F0502020204030204" pitchFamily="34" charset="0"/>
                <a:ea typeface="ＭＳ Ｐゴシック" pitchFamily="34" charset="-128"/>
              </a:rPr>
              <a:t>oasislgtb.wordpress.com</a:t>
            </a:r>
            <a:r>
              <a:rPr lang="es-ES" altLang="ja-JP" sz="2000" dirty="0">
                <a:latin typeface="Calibri" panose="020F0502020204030204" pitchFamily="34" charset="0"/>
                <a:ea typeface="ＭＳ Ｐゴシック" pitchFamily="34" charset="-128"/>
              </a:rPr>
              <a:t/>
            </a:r>
            <a:br>
              <a:rPr lang="es-ES" altLang="ja-JP" sz="2000" dirty="0">
                <a:latin typeface="Calibri" panose="020F0502020204030204" pitchFamily="34" charset="0"/>
                <a:ea typeface="ＭＳ Ｐゴシック" pitchFamily="34" charset="-128"/>
              </a:rPr>
            </a:br>
            <a:r>
              <a:rPr lang="es-ES" altLang="ja-JP" sz="2000" dirty="0">
                <a:latin typeface="Calibri" panose="020F0502020204030204" pitchFamily="34" charset="0"/>
                <a:ea typeface="ＭＳ Ｐゴシック" pitchFamily="34" charset="-128"/>
              </a:rPr>
              <a:t/>
            </a:r>
            <a:br>
              <a:rPr lang="es-ES" altLang="ja-JP" sz="2000" dirty="0">
                <a:latin typeface="Calibri" panose="020F0502020204030204" pitchFamily="34" charset="0"/>
                <a:ea typeface="ＭＳ Ｐゴシック" pitchFamily="34" charset="-128"/>
              </a:rPr>
            </a:br>
            <a:r>
              <a:rPr lang="es-ES" altLang="ja-JP" sz="2000" dirty="0">
                <a:latin typeface="Calibri" panose="020F0502020204030204" pitchFamily="34" charset="0"/>
                <a:ea typeface="ＭＳ Ｐゴシック" pitchFamily="34" charset="-128"/>
              </a:rPr>
              <a:t/>
            </a:r>
            <a:br>
              <a:rPr lang="es-ES" altLang="ja-JP" sz="2000" dirty="0">
                <a:latin typeface="Calibri" panose="020F0502020204030204" pitchFamily="34" charset="0"/>
                <a:ea typeface="ＭＳ Ｐゴシック" pitchFamily="34" charset="-128"/>
              </a:rPr>
            </a:br>
            <a:r>
              <a:rPr lang="es-ES" altLang="ja-JP" sz="2000" dirty="0">
                <a:latin typeface="Calibri" panose="020F0502020204030204" pitchFamily="34" charset="0"/>
                <a:ea typeface="ＭＳ Ｐゴシック" pitchFamily="34" charset="-128"/>
              </a:rPr>
              <a:t>Facebook: </a:t>
            </a:r>
            <a:r>
              <a:rPr lang="es-ES" altLang="ja-JP" sz="2000" b="1" dirty="0">
                <a:solidFill>
                  <a:srgbClr val="808000"/>
                </a:solidFill>
                <a:latin typeface="Calibri" panose="020F0502020204030204" pitchFamily="34" charset="0"/>
                <a:ea typeface="ＭＳ Ｐゴシック" pitchFamily="34" charset="-128"/>
              </a:rPr>
              <a:t>https://www.facebook.com/associaciocandela</a:t>
            </a:r>
            <a:r>
              <a:rPr lang="es-ES" sz="2000" dirty="0"/>
              <a:t/>
            </a:r>
            <a:br>
              <a:rPr lang="es-ES" sz="2000" dirty="0"/>
            </a:br>
            <a:endParaRPr lang="ca-ES" sz="2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566837" y="2268811"/>
            <a:ext cx="4906851" cy="34347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28" y="5817417"/>
            <a:ext cx="5151549" cy="94316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117" y="2847087"/>
            <a:ext cx="4067907" cy="172208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728732" y="806907"/>
            <a:ext cx="59381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6000" dirty="0" smtClean="0">
                <a:solidFill>
                  <a:srgbClr val="808000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Moltes gràcies!!!</a:t>
            </a:r>
            <a:endParaRPr lang="ca-ES" sz="6000" dirty="0">
              <a:solidFill>
                <a:srgbClr val="808000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29" y="288064"/>
            <a:ext cx="1869495" cy="196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9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87132" y="574396"/>
            <a:ext cx="9228309" cy="1894362"/>
          </a:xfrm>
        </p:spPr>
        <p:txBody>
          <a:bodyPr>
            <a:normAutofit/>
          </a:bodyPr>
          <a:lstStyle/>
          <a:p>
            <a:pPr eaLnBrk="1" hangingPunct="1"/>
            <a:r>
              <a:rPr lang="es-ES" altLang="es-ES" sz="4300" b="1" dirty="0" smtClean="0">
                <a:solidFill>
                  <a:srgbClr val="8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2. JOVENTUT: SEXUALITAT, AMOR I VIOLÈNCIA</a:t>
            </a:r>
            <a:endParaRPr lang="es-ES" altLang="es-ES" sz="4300" b="1" dirty="0">
              <a:solidFill>
                <a:srgbClr val="8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28" y="5817417"/>
            <a:ext cx="5151549" cy="94316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166284" y="1747792"/>
            <a:ext cx="3786389" cy="26504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306" y="3125699"/>
            <a:ext cx="9340135" cy="2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24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1697</TotalTime>
  <Words>3732</Words>
  <Application>Microsoft Office PowerPoint</Application>
  <PresentationFormat>Panorámica</PresentationFormat>
  <Paragraphs>658</Paragraphs>
  <Slides>65</Slides>
  <Notes>37</Notes>
  <HiddenSlides>0</HiddenSlides>
  <MMClips>0</MMClips>
  <ScaleCrop>false</ScaleCrop>
  <HeadingPairs>
    <vt:vector size="6" baseType="variant">
      <vt:variant>
        <vt:lpstr>Fuentes usadas</vt:lpstr>
      </vt:variant>
      <vt:variant>
        <vt:i4>21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65</vt:i4>
      </vt:variant>
    </vt:vector>
  </HeadingPairs>
  <TitlesOfParts>
    <vt:vector size="87" baseType="lpstr">
      <vt:lpstr>Arial Unicode MS</vt:lpstr>
      <vt:lpstr>Microsoft YaHei</vt:lpstr>
      <vt:lpstr>MS PGothic</vt:lpstr>
      <vt:lpstr>MS PGothic</vt:lpstr>
      <vt:lpstr>Arial</vt:lpstr>
      <vt:lpstr>Calibri</vt:lpstr>
      <vt:lpstr>Calibri </vt:lpstr>
      <vt:lpstr>Calibri Light</vt:lpstr>
      <vt:lpstr>Comic Sans MS</vt:lpstr>
      <vt:lpstr>Courier New</vt:lpstr>
      <vt:lpstr>DejaVu Sans</vt:lpstr>
      <vt:lpstr>Lucida Sans Unicode</vt:lpstr>
      <vt:lpstr>Segoe UI Black</vt:lpstr>
      <vt:lpstr>Segoe UI Semibold</vt:lpstr>
      <vt:lpstr>StarSymbol</vt:lpstr>
      <vt:lpstr>Symbol</vt:lpstr>
      <vt:lpstr>Times New Roman</vt:lpstr>
      <vt:lpstr>WenQuanYi Micro Hei</vt:lpstr>
      <vt:lpstr>WenQuanYi Zen Hei</vt:lpstr>
      <vt:lpstr>Wingdings</vt:lpstr>
      <vt:lpstr>Wingdings 2</vt:lpstr>
      <vt:lpstr>Tema de Office</vt:lpstr>
      <vt:lpstr>1. APROPANT-NOS A LES ARRELS DE LES VIOLÈNCIES DE GÈNERE  Eines per a professionals que treballen amb joves </vt:lpstr>
      <vt:lpstr>CONEIXEMENT COL·LECTIU!</vt:lpstr>
      <vt:lpstr>CONTINGUTS</vt:lpstr>
      <vt:lpstr> SISTEMA SEXE-GÈNERE </vt:lpstr>
      <vt:lpstr>Desigualtats de gènere</vt:lpstr>
      <vt:lpstr>MOMENT VITAL DE L’ADOLESCÈNCIA</vt:lpstr>
      <vt:lpstr>LES CAIXES DEL GÈNERE</vt:lpstr>
      <vt:lpstr>Web de Candela: www.candela.cat   Blog La Lore. Espai jove sobre sexualitats, relacions  i gènere: http://lalore.org  OASIS: oasislgtb.wordpress.com   Facebook: https://www.facebook.com/associaciocandela </vt:lpstr>
      <vt:lpstr>2. JOVENTUT: SEXUALITAT, AMOR I VIOLÈNCIA</vt:lpstr>
      <vt:lpstr>ACLARINT TERMES</vt:lpstr>
      <vt:lpstr>VIOLÈNCIA DE GÈNERE</vt:lpstr>
      <vt:lpstr>VIOLÈNCIA MASCLISTA</vt:lpstr>
      <vt:lpstr>VIOLÈNCIES DE GÈNERE</vt:lpstr>
      <vt:lpstr>MITES DE L’AMOR ROMÀNTIC</vt:lpstr>
      <vt:lpstr>Presentación de PowerPoint</vt:lpstr>
      <vt:lpstr>RELACIONS AFECTIU-SEXUALS</vt:lpstr>
      <vt:lpstr>Què és sexualitat?</vt:lpstr>
      <vt:lpstr>VIOLÈNCIA MASCLISTA A L’ADOLESCÈNCIA</vt:lpstr>
      <vt:lpstr>VIOLÈNCIA SEXUAL A L’ADOLESCÈNCIA</vt:lpstr>
      <vt:lpstr>VIOLÈNCIES 2.0</vt:lpstr>
      <vt:lpstr>Presentación de PowerPoint</vt:lpstr>
      <vt:lpstr>A tenir en compte</vt:lpstr>
      <vt:lpstr>Web de Candela: www.candela.cat   Blog La Lore. Espai jove sobre sexualitats, relacions  i gènere: http://lalore.org  OASIS: oasislgtb.wordpress.com   Facebook: https://www.facebook.com/associaciocandela </vt:lpstr>
      <vt:lpstr>3. L’ARMARI… PELS ABRICS!  Estratègies d'intervenció contra la discriminació</vt:lpstr>
      <vt:lpstr>ESTEROTIPS I FALSES CREENCES SOBRE EL COL·LECTIU LGBT</vt:lpstr>
      <vt:lpstr>Presentación de PowerPoint</vt:lpstr>
      <vt:lpstr>Presentación de PowerPoint</vt:lpstr>
      <vt:lpstr>Presentación de PowerPoint</vt:lpstr>
      <vt:lpstr>Presentación de PowerPoint</vt:lpstr>
      <vt:lpstr>DIVERSITAT SEXUAL I DE GÈNERE</vt:lpstr>
      <vt:lpstr> ELS ELEMENTS DE LA IDENTITAT SEXE/GENÈRICA </vt:lpstr>
      <vt:lpstr>MOVIMENTS LGTBI Lluites i reptes</vt:lpstr>
      <vt:lpstr>CANVIS I RECONEIXEMENT LEGAL</vt:lpstr>
      <vt:lpstr>CANVIS I RECONEIXEMENT LEGAL</vt:lpstr>
      <vt:lpstr>Presentación de PowerPoint</vt:lpstr>
      <vt:lpstr>ADOLESCENTS LGTBI</vt:lpstr>
      <vt:lpstr>Presentación de PowerPoint</vt:lpstr>
      <vt:lpstr>Adolescents LGTBI</vt:lpstr>
      <vt:lpstr>Però també…</vt:lpstr>
      <vt:lpstr>BULLYING SOBRE JOVES LGTBI</vt:lpstr>
      <vt:lpstr>QUÈ ÉS EL BULLYING?</vt:lpstr>
      <vt:lpstr>BULLYING SOBRE JOVES LGTBI</vt:lpstr>
      <vt:lpstr>QUI SÓN LES VÍCTIMES?</vt:lpstr>
      <vt:lpstr>EL SILENCI</vt:lpstr>
      <vt:lpstr>PROFESSORAT</vt:lpstr>
      <vt:lpstr>PROFESSIONALS</vt:lpstr>
      <vt:lpstr>FAMÍLIES</vt:lpstr>
      <vt:lpstr>FAMÍLIES</vt:lpstr>
      <vt:lpstr>DETECCIÓ</vt:lpstr>
      <vt:lpstr>DETECCIÓ</vt:lpstr>
      <vt:lpstr>ESTRATÈGIES D’INTERVENCIÓ</vt:lpstr>
      <vt:lpstr>…PERÒ SOBRETOT PREVENCIÓ</vt:lpstr>
      <vt:lpstr>Presentación de PowerPoint</vt:lpstr>
      <vt:lpstr>Presentación de PowerPoint</vt:lpstr>
      <vt:lpstr>Presentación de PowerPoint</vt:lpstr>
      <vt:lpstr>Web de Candela: www.candela.cat   Blog La Lore. Espai jove sobre sexualitats, relacions  i gènere: http://lalore.org  OASIS: oasislgtb.wordpress.com   Facebook: https://www.facebook.com/associaciocandela </vt:lpstr>
      <vt:lpstr>4. PASSEM A LA PRÀCTICA  Eines i recursos</vt:lpstr>
      <vt:lpstr>Interseccionalitat </vt:lpstr>
      <vt:lpstr>Claus per a treballar amb joves </vt:lpstr>
      <vt:lpstr>Presentación de PowerPoint</vt:lpstr>
      <vt:lpstr>DE CARA A LA PREVENCIÓ</vt:lpstr>
      <vt:lpstr>DE CARA A LA PREVENCIÓ:</vt:lpstr>
      <vt:lpstr>Presentación de PowerPoint</vt:lpstr>
      <vt:lpstr>CONEIXEMENT COL·LECTIU!</vt:lpstr>
      <vt:lpstr>Web de Candela: www.candela.cat   Blog La Lore. Espai jove sobre sexualitats, relacions  i gènere: http://lalore.org  OASIS: oasislgtb.wordpress.com   Facebook: https://www.facebook.com/associaciocandela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181</cp:revision>
  <dcterms:created xsi:type="dcterms:W3CDTF">2015-10-09T10:06:10Z</dcterms:created>
  <dcterms:modified xsi:type="dcterms:W3CDTF">2018-03-12T11:07:27Z</dcterms:modified>
</cp:coreProperties>
</file>