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74" r:id="rId2"/>
    <p:sldId id="682" r:id="rId3"/>
    <p:sldId id="666" r:id="rId4"/>
    <p:sldId id="667" r:id="rId5"/>
    <p:sldId id="668" r:id="rId6"/>
    <p:sldId id="669" r:id="rId7"/>
    <p:sldId id="670" r:id="rId8"/>
    <p:sldId id="672" r:id="rId9"/>
    <p:sldId id="673" r:id="rId10"/>
    <p:sldId id="674" r:id="rId11"/>
    <p:sldId id="675" r:id="rId12"/>
    <p:sldId id="676" r:id="rId13"/>
    <p:sldId id="677" r:id="rId14"/>
    <p:sldId id="678" r:id="rId15"/>
    <p:sldId id="679" r:id="rId16"/>
    <p:sldId id="680" r:id="rId17"/>
    <p:sldId id="681" r:id="rId18"/>
    <p:sldId id="664" r:id="rId19"/>
    <p:sldId id="662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C5DEA6"/>
    <a:srgbClr val="B6DEA6"/>
    <a:srgbClr val="C0E79D"/>
    <a:srgbClr val="99FF66"/>
    <a:srgbClr val="CCFF99"/>
    <a:srgbClr val="FF99FF"/>
    <a:srgbClr val="CC00FF"/>
    <a:srgbClr val="99CC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687A2-BC0D-4485-A2B5-655D9AD19CC6}" type="datetimeFigureOut">
              <a:rPr lang="ca-ES" smtClean="0"/>
              <a:t>12/3/2018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574D2-1679-4050-B511-E50B45488A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0164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D192BE3-2B0A-4173-BA6A-DE074229EFA0}" type="slidenum">
              <a:rPr lang="en-GB" altLang="es-ES" sz="18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en-GB" altLang="es-E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1003300" y="695325"/>
            <a:ext cx="4822825" cy="34051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a-E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2607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a-E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66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17000538" y="-11796713"/>
            <a:ext cx="22198013" cy="1248727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5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80466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Text Box 1"/>
          <p:cNvSpPr txBox="1">
            <a:spLocks noChangeArrowheads="1"/>
          </p:cNvSpPr>
          <p:nvPr/>
        </p:nvSpPr>
        <p:spPr bwMode="auto">
          <a:xfrm>
            <a:off x="4021138" y="9720263"/>
            <a:ext cx="30130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fld id="{BFE76DCD-511A-4D52-A6B0-C10D9DC53D98}" type="slidenum">
              <a:rPr lang="en-GB" altLang="es-ES" sz="13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buClrTx/>
                <a:buFontTx/>
                <a:buNone/>
              </a:pPr>
              <a:t>7</a:t>
            </a:fld>
            <a:endParaRPr lang="en-GB" altLang="es-E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4987925" cy="38020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709613" y="4860925"/>
            <a:ext cx="5622925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847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52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0" tIns="42195" rIns="84390" bIns="42195"/>
          <a:lstStyle>
            <a:lvl1pPr defTabSz="393700">
              <a:tabLst>
                <a:tab pos="633413" algn="l"/>
                <a:tab pos="1268413" algn="l"/>
                <a:tab pos="1901825" algn="l"/>
                <a:tab pos="253841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393700">
              <a:tabLst>
                <a:tab pos="633413" algn="l"/>
                <a:tab pos="1268413" algn="l"/>
                <a:tab pos="1901825" algn="l"/>
                <a:tab pos="253841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393700">
              <a:tabLst>
                <a:tab pos="633413" algn="l"/>
                <a:tab pos="1268413" algn="l"/>
                <a:tab pos="1901825" algn="l"/>
                <a:tab pos="253841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393700">
              <a:tabLst>
                <a:tab pos="633413" algn="l"/>
                <a:tab pos="1268413" algn="l"/>
                <a:tab pos="1901825" algn="l"/>
                <a:tab pos="253841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393700">
              <a:tabLst>
                <a:tab pos="633413" algn="l"/>
                <a:tab pos="1268413" algn="l"/>
                <a:tab pos="1901825" algn="l"/>
                <a:tab pos="253841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1825" algn="l"/>
                <a:tab pos="253841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1825" algn="l"/>
                <a:tab pos="253841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1825" algn="l"/>
                <a:tab pos="253841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1825" algn="l"/>
                <a:tab pos="253841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/>
            <a:fld id="{23C6D3E9-6315-4CC8-90A4-38B53DB0E677}" type="slidenum">
              <a:rPr lang="en-GB" altLang="es-ES" sz="18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en-GB" altLang="es-E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4931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30763" cy="34115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4390" tIns="42195" rIns="84390" bIns="42195" anchor="ctr"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117764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27663" cy="4059238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2" tIns="40081" rIns="80162" bIns="40081" anchor="ctr"/>
          <a:lstStyle/>
          <a:p>
            <a:pPr eaLnBrk="1" hangingPunct="1"/>
            <a:endParaRPr lang="es-ES" altLang="es-E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3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3432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4342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29758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0560" y="118093"/>
            <a:ext cx="10894080" cy="14041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744E4-E830-4EDD-8564-67D7BC991AE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3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447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5141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426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3953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4025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36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7411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0919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9DED8-9FA8-48BD-B88F-66CB179ED809}" type="datetimeFigureOut">
              <a:rPr lang="ca-ES" smtClean="0"/>
              <a:t>12/3/2018</a:t>
            </a:fld>
            <a:endParaRPr lang="ca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B4A1D-AC6B-4EF9-846A-B411C2E7BF4D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7842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8944" y="1553309"/>
            <a:ext cx="10292857" cy="1894362"/>
          </a:xfrm>
        </p:spPr>
        <p:txBody>
          <a:bodyPr>
            <a:normAutofit fontScale="90000"/>
          </a:bodyPr>
          <a:lstStyle/>
          <a:p>
            <a:r>
              <a:rPr lang="es-ES" altLang="es-ES" sz="43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1. APROPANT-NOS A LES ARRELS DE LES VIOLÈNCIES DE GÈNERE</a:t>
            </a:r>
            <a:br>
              <a:rPr lang="es-ES" altLang="es-ES" sz="43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s-ES" altLang="es-ES" sz="43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s-ES" altLang="es-ES" sz="43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ca-ES" altLang="es-ES" sz="4000" dirty="0">
                <a:latin typeface="Calibri" panose="020F0502020204030204" pitchFamily="34" charset="0"/>
              </a:rPr>
              <a:t>Eines per a professionals que treballen amb joves</a:t>
            </a:r>
            <a:r>
              <a:rPr lang="ca-ES" altLang="es-ES" sz="4400" dirty="0">
                <a:latin typeface="Calibri" panose="020F0502020204030204" pitchFamily="34" charset="0"/>
              </a:rPr>
              <a:t/>
            </a:r>
            <a:br>
              <a:rPr lang="ca-ES" altLang="es-ES" sz="4400" dirty="0">
                <a:latin typeface="Calibri" panose="020F0502020204030204" pitchFamily="34" charset="0"/>
              </a:rPr>
            </a:br>
            <a:endParaRPr lang="es-ES" altLang="es-ES" sz="4300" b="1" dirty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8" y="5817417"/>
            <a:ext cx="5151549" cy="94316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166284" y="1747792"/>
            <a:ext cx="3786389" cy="26504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306" y="3125699"/>
            <a:ext cx="9340135" cy="23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1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Título"/>
          <p:cNvSpPr>
            <a:spLocks noGrp="1"/>
          </p:cNvSpPr>
          <p:nvPr>
            <p:ph type="title"/>
          </p:nvPr>
        </p:nvSpPr>
        <p:spPr>
          <a:xfrm>
            <a:off x="5242183" y="516576"/>
            <a:ext cx="7939088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a-ES" altLang="es-ES" sz="4000" dirty="0">
                <a:solidFill>
                  <a:srgbClr val="808000"/>
                </a:solidFill>
                <a:latin typeface="Segoe UI Semibold" panose="020B0702040204020203" pitchFamily="34" charset="0"/>
              </a:rPr>
              <a:t>L</a:t>
            </a:r>
            <a:r>
              <a:rPr lang="ca-ES" altLang="ca-ES" sz="4000" dirty="0">
                <a:solidFill>
                  <a:srgbClr val="808000"/>
                </a:solidFill>
                <a:latin typeface="Segoe UI Semibold" panose="020B0702040204020203" pitchFamily="34" charset="0"/>
              </a:rPr>
              <a:t>’</a:t>
            </a:r>
            <a:r>
              <a:rPr lang="ca-ES" altLang="es-ES" sz="4000" dirty="0">
                <a:solidFill>
                  <a:srgbClr val="808000"/>
                </a:solidFill>
                <a:latin typeface="Segoe UI Semibold" panose="020B0702040204020203" pitchFamily="34" charset="0"/>
              </a:rPr>
              <a:t>aprenentatge de gènere i les desigualtats</a:t>
            </a:r>
          </a:p>
        </p:txBody>
      </p:sp>
      <p:sp>
        <p:nvSpPr>
          <p:cNvPr id="118787" name="Rectángulo 2"/>
          <p:cNvSpPr>
            <a:spLocks noChangeArrowheads="1"/>
          </p:cNvSpPr>
          <p:nvPr/>
        </p:nvSpPr>
        <p:spPr bwMode="auto">
          <a:xfrm>
            <a:off x="1588740" y="2350588"/>
            <a:ext cx="915755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Clr>
                <a:srgbClr val="808000"/>
              </a:buClr>
              <a:buFont typeface="Arial" panose="020B0604020202020204" pitchFamily="34" charset="0"/>
              <a:buChar char="•"/>
            </a:pPr>
            <a:r>
              <a:rPr lang="ca-ES" altLang="es-E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Des del moment que naixem ens identifiquen (nom, color...)</a:t>
            </a:r>
          </a:p>
          <a:p>
            <a:pPr algn="just">
              <a:buClr>
                <a:srgbClr val="808000"/>
              </a:buClr>
              <a:buFont typeface="Arial" panose="020B0604020202020204" pitchFamily="34" charset="0"/>
              <a:buChar char="•"/>
            </a:pPr>
            <a:endParaRPr lang="ca-ES" altLang="es-ES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808000"/>
              </a:buClr>
              <a:buFont typeface="Arial" panose="020B0604020202020204" pitchFamily="34" charset="0"/>
              <a:buChar char="•"/>
            </a:pPr>
            <a:r>
              <a:rPr lang="ca-ES" altLang="es-E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 identitat de gènere es desenvolupa mentre aprenem a parlar. També s</a:t>
            </a:r>
            <a:r>
              <a:rPr lang="ca-ES" altLang="ca-E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ca-ES" altLang="es-E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aprenen les desigualtats</a:t>
            </a:r>
          </a:p>
          <a:p>
            <a:pPr algn="just">
              <a:buClr>
                <a:srgbClr val="808000"/>
              </a:buClr>
              <a:buFont typeface="Arial" panose="020B0604020202020204" pitchFamily="34" charset="0"/>
              <a:buChar char="•"/>
            </a:pPr>
            <a:endParaRPr lang="ca-ES" altLang="es-ES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808000"/>
              </a:buClr>
              <a:buFont typeface="Arial" panose="020B0604020202020204" pitchFamily="34" charset="0"/>
              <a:buChar char="•"/>
            </a:pPr>
            <a:r>
              <a:rPr lang="ca-ES" altLang="es-E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Socialització de gènere: Imitació, Reforç positiu i negatiu (càstig)</a:t>
            </a:r>
          </a:p>
        </p:txBody>
      </p:sp>
      <p:pic>
        <p:nvPicPr>
          <p:cNvPr id="118789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650" y="400502"/>
            <a:ext cx="2143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49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Título"/>
          <p:cNvSpPr>
            <a:spLocks noGrp="1"/>
          </p:cNvSpPr>
          <p:nvPr>
            <p:ph type="title"/>
          </p:nvPr>
        </p:nvSpPr>
        <p:spPr>
          <a:xfrm>
            <a:off x="3409266" y="437532"/>
            <a:ext cx="7866062" cy="633413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ca-ES" altLang="es-ES" sz="4000" dirty="0">
                <a:solidFill>
                  <a:srgbClr val="808000"/>
                </a:solidFill>
                <a:latin typeface="Segoe UI Semibold" panose="020B0702040204020203" pitchFamily="34" charset="0"/>
              </a:rPr>
              <a:t>Els espais educatius no són llocs neutrals</a:t>
            </a:r>
          </a:p>
        </p:txBody>
      </p:sp>
      <p:sp>
        <p:nvSpPr>
          <p:cNvPr id="119811" name="2 Marcador de contenido"/>
          <p:cNvSpPr>
            <a:spLocks noGrp="1"/>
          </p:cNvSpPr>
          <p:nvPr>
            <p:ph idx="1"/>
          </p:nvPr>
        </p:nvSpPr>
        <p:spPr>
          <a:xfrm>
            <a:off x="981510" y="1889257"/>
            <a:ext cx="10503017" cy="48196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a-ES" altLang="es-ES" dirty="0" smtClean="0"/>
              <a:t>El sistema educatiu i altres espais d</a:t>
            </a:r>
            <a:r>
              <a:rPr lang="ca-ES" altLang="ca-ES" dirty="0" smtClean="0"/>
              <a:t>’</a:t>
            </a:r>
            <a:r>
              <a:rPr lang="ca-ES" altLang="es-ES" dirty="0" smtClean="0"/>
              <a:t>educació formal no són aliens a les dinàmiques de la societat.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es-ES" dirty="0" smtClean="0"/>
          </a:p>
          <a:p>
            <a:pPr algn="just" eaLnBrk="1" hangingPunct="1">
              <a:lnSpc>
                <a:spcPct val="80000"/>
              </a:lnSpc>
            </a:pPr>
            <a:r>
              <a:rPr lang="ca-ES" altLang="es-ES" dirty="0" smtClean="0"/>
              <a:t>És un lloc on es transmeten coneixements, </a:t>
            </a:r>
            <a:r>
              <a:rPr lang="ca-ES" altLang="es-ES" b="1" dirty="0" smtClean="0"/>
              <a:t>valors</a:t>
            </a:r>
            <a:r>
              <a:rPr lang="ca-ES" altLang="es-ES" dirty="0" smtClean="0"/>
              <a:t> i </a:t>
            </a:r>
            <a:r>
              <a:rPr lang="ca-ES" altLang="es-ES" b="1" dirty="0" smtClean="0"/>
              <a:t>normes</a:t>
            </a:r>
            <a:r>
              <a:rPr lang="ca-ES" altLang="es-ES" dirty="0" smtClean="0"/>
              <a:t> del context social on es viu.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es-ES" dirty="0" smtClean="0"/>
          </a:p>
          <a:p>
            <a:pPr algn="just" eaLnBrk="1" hangingPunct="1">
              <a:lnSpc>
                <a:spcPct val="80000"/>
              </a:lnSpc>
            </a:pPr>
            <a:r>
              <a:rPr lang="ca-ES" altLang="es-ES" dirty="0" smtClean="0"/>
              <a:t>Històricament: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a-ES" altLang="es-ES" dirty="0" smtClean="0"/>
              <a:t>Escola segregada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a-ES" altLang="es-ES" dirty="0" smtClean="0"/>
              <a:t>Escola mixta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a-ES" altLang="es-ES" dirty="0" smtClean="0"/>
              <a:t>Escola </a:t>
            </a:r>
            <a:r>
              <a:rPr lang="ca-ES" altLang="es-ES" dirty="0" err="1" smtClean="0"/>
              <a:t>coeducativa</a:t>
            </a:r>
            <a:endParaRPr lang="ca-ES" altLang="es-ES" dirty="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es-ES" dirty="0" smtClean="0"/>
          </a:p>
        </p:txBody>
      </p:sp>
      <p:pic>
        <p:nvPicPr>
          <p:cNvPr id="119812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358" y="303388"/>
            <a:ext cx="21431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3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Título"/>
          <p:cNvSpPr>
            <a:spLocks noGrp="1"/>
          </p:cNvSpPr>
          <p:nvPr>
            <p:ph type="title"/>
          </p:nvPr>
        </p:nvSpPr>
        <p:spPr>
          <a:xfrm>
            <a:off x="3189053" y="429419"/>
            <a:ext cx="8178029" cy="777875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ca-ES" altLang="es-ES" sz="4000" b="1" dirty="0"/>
              <a:t> </a:t>
            </a:r>
            <a:r>
              <a:rPr lang="ca-ES" altLang="es-ES" sz="4000" dirty="0">
                <a:solidFill>
                  <a:srgbClr val="808000"/>
                </a:solidFill>
                <a:latin typeface="Segoe UI Semibold" panose="020B0702040204020203" pitchFamily="34" charset="0"/>
              </a:rPr>
              <a:t>Dos canals de transmissió de valors</a:t>
            </a:r>
          </a:p>
        </p:txBody>
      </p:sp>
      <p:sp>
        <p:nvSpPr>
          <p:cNvPr id="120835" name="2 Marcador de contenido"/>
          <p:cNvSpPr>
            <a:spLocks noGrp="1"/>
          </p:cNvSpPr>
          <p:nvPr>
            <p:ph idx="1"/>
          </p:nvPr>
        </p:nvSpPr>
        <p:spPr>
          <a:xfrm>
            <a:off x="671119" y="1558926"/>
            <a:ext cx="10695963" cy="4873625"/>
          </a:xfrm>
        </p:spPr>
        <p:txBody>
          <a:bodyPr/>
          <a:lstStyle/>
          <a:p>
            <a:pPr marL="0" indent="0">
              <a:buNone/>
            </a:pPr>
            <a:endParaRPr lang="es-ES" altLang="es-ES" b="1" dirty="0" smtClean="0"/>
          </a:p>
          <a:p>
            <a:pPr marL="0" indent="0" algn="just"/>
            <a:r>
              <a:rPr lang="ca-ES" altLang="es-ES" sz="2000" b="1" dirty="0"/>
              <a:t>Currículum oficial: </a:t>
            </a:r>
            <a:r>
              <a:rPr lang="ca-ES" altLang="es-ES" sz="2000" dirty="0"/>
              <a:t>fa referència als coneixements i valors que considerem que cal que els infants aprenguin de forma explícita. </a:t>
            </a:r>
          </a:p>
          <a:p>
            <a:pPr marL="0" indent="0" algn="just"/>
            <a:endParaRPr lang="ca-ES" altLang="es-ES" sz="2000" dirty="0"/>
          </a:p>
          <a:p>
            <a:pPr marL="0" indent="0" algn="just"/>
            <a:r>
              <a:rPr lang="ca-ES" altLang="es-ES" sz="2000" b="1" dirty="0"/>
              <a:t>Currículum ocult: </a:t>
            </a:r>
            <a:r>
              <a:rPr lang="ca-ES" altLang="es-ES" sz="2000" dirty="0"/>
              <a:t>és la transmissió de valors i normes invisibles que fa el professorat, de manera </a:t>
            </a:r>
            <a:r>
              <a:rPr lang="ca-ES" altLang="es-ES" sz="2000" u="sng" dirty="0"/>
              <a:t>inconscient</a:t>
            </a:r>
            <a:r>
              <a:rPr lang="ca-ES" altLang="es-ES" sz="2000" dirty="0"/>
              <a:t>, a través dels materials educatius i les metodologies a l</a:t>
            </a:r>
            <a:r>
              <a:rPr lang="ca-ES" altLang="ca-ES" sz="2000" dirty="0"/>
              <a:t>’</a:t>
            </a:r>
            <a:r>
              <a:rPr lang="ca-ES" altLang="es-ES" sz="2000" dirty="0"/>
              <a:t>aula. S</a:t>
            </a:r>
            <a:r>
              <a:rPr lang="ca-ES" altLang="ca-ES" sz="2000" dirty="0"/>
              <a:t>’</a:t>
            </a:r>
            <a:r>
              <a:rPr lang="ca-ES" altLang="es-ES" sz="2000" dirty="0"/>
              <a:t>ensenya a ser nen o a ser nena subtilment i inconscientment, primer a la família i desprès a l</a:t>
            </a:r>
            <a:r>
              <a:rPr lang="ca-ES" altLang="ca-ES" sz="2000" dirty="0"/>
              <a:t>’</a:t>
            </a:r>
            <a:r>
              <a:rPr lang="ca-ES" altLang="es-ES" sz="2000" dirty="0"/>
              <a:t>escola.</a:t>
            </a:r>
          </a:p>
          <a:p>
            <a:pPr marL="0" indent="0" algn="ctr">
              <a:buNone/>
            </a:pPr>
            <a:endParaRPr lang="ca-ES" altLang="es-ES" b="1" dirty="0" smtClean="0">
              <a:solidFill>
                <a:schemeClr val="accent1"/>
              </a:solidFill>
            </a:endParaRPr>
          </a:p>
          <a:p>
            <a:pPr marL="0" indent="0" algn="just"/>
            <a:endParaRPr lang="ca-ES" altLang="es-ES" dirty="0" smtClean="0"/>
          </a:p>
        </p:txBody>
      </p:sp>
      <p:pic>
        <p:nvPicPr>
          <p:cNvPr id="120836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16" y="564356"/>
            <a:ext cx="21431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7" name="4 Rectángulo"/>
          <p:cNvSpPr>
            <a:spLocks noChangeArrowheads="1"/>
          </p:cNvSpPr>
          <p:nvPr/>
        </p:nvSpPr>
        <p:spPr bwMode="auto">
          <a:xfrm>
            <a:off x="2468564" y="4846000"/>
            <a:ext cx="7477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ca-ES" altLang="es-ES" b="1" dirty="0">
                <a:solidFill>
                  <a:srgbClr val="C55A11"/>
                </a:solidFill>
                <a:latin typeface="Calibri" panose="020F0502020204030204" pitchFamily="34" charset="0"/>
              </a:rPr>
              <a:t>La transmissió de les desigualtats de gènere i la seva normalització a l</a:t>
            </a:r>
            <a:r>
              <a:rPr lang="ca-ES" altLang="ca-ES" b="1" dirty="0">
                <a:solidFill>
                  <a:srgbClr val="C55A11"/>
                </a:solidFill>
                <a:latin typeface="Calibri" panose="020F0502020204030204" pitchFamily="34" charset="0"/>
              </a:rPr>
              <a:t>’</a:t>
            </a:r>
            <a:r>
              <a:rPr lang="ca-ES" altLang="es-ES" b="1" dirty="0">
                <a:solidFill>
                  <a:srgbClr val="C55A11"/>
                </a:solidFill>
                <a:latin typeface="Calibri" panose="020F0502020204030204" pitchFamily="34" charset="0"/>
              </a:rPr>
              <a:t>etapa 0-6 es produeix de manera inconscient</a:t>
            </a:r>
            <a:endParaRPr lang="ca-ES" altLang="es-E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208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47144">
            <a:off x="2315494" y="4946654"/>
            <a:ext cx="4667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1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1 Título"/>
          <p:cNvSpPr>
            <a:spLocks noGrp="1"/>
          </p:cNvSpPr>
          <p:nvPr>
            <p:ph type="title"/>
          </p:nvPr>
        </p:nvSpPr>
        <p:spPr>
          <a:xfrm>
            <a:off x="2368551" y="188914"/>
            <a:ext cx="8189913" cy="922337"/>
          </a:xfrm>
        </p:spPr>
        <p:txBody>
          <a:bodyPr/>
          <a:lstStyle/>
          <a:p>
            <a:pPr algn="ctr" eaLnBrk="1" hangingPunct="1"/>
            <a:r>
              <a:rPr lang="ca-ES" altLang="es-ES" sz="4000">
                <a:solidFill>
                  <a:srgbClr val="808000"/>
                </a:solidFill>
                <a:latin typeface="Segoe UI Semibold" panose="020B0702040204020203" pitchFamily="34" charset="0"/>
              </a:rPr>
              <a:t>Desigualtats als centres educatius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63827" y="1412875"/>
            <a:ext cx="10330249" cy="47307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ca-ES" altLang="es-ES" sz="1800" dirty="0"/>
              <a:t>Poca representació de les dones en els càrrecs de poder i responsabilitat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ca-ES" altLang="es-ES" sz="1800" dirty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a-ES" altLang="es-ES" sz="1800" dirty="0"/>
              <a:t>Poc reconeixement a les professionals de l</a:t>
            </a:r>
            <a:r>
              <a:rPr lang="ca-ES" altLang="ca-ES" sz="1800" dirty="0"/>
              <a:t>’</a:t>
            </a:r>
            <a:r>
              <a:rPr lang="ca-ES" altLang="es-ES" sz="1800" dirty="0"/>
              <a:t>educació  a la primera infància i al treball de cures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ca-ES" altLang="es-ES" sz="1800" dirty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a-ES" altLang="es-ES" sz="1800" dirty="0"/>
              <a:t>Manca de referents de persones LGTBI als espais educatius i al currículum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ca-ES" altLang="es-ES" sz="1800" dirty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1800" dirty="0"/>
              <a:t>Manca </a:t>
            </a:r>
            <a:r>
              <a:rPr lang="es-ES" altLang="es-ES" sz="1800" dirty="0" err="1"/>
              <a:t>d</a:t>
            </a:r>
            <a:r>
              <a:rPr lang="es-ES" altLang="ca-ES" sz="1800" dirty="0" err="1"/>
              <a:t>’</a:t>
            </a:r>
            <a:r>
              <a:rPr lang="es-ES" altLang="es-ES" sz="1800" dirty="0" err="1"/>
              <a:t>eines</a:t>
            </a:r>
            <a:r>
              <a:rPr lang="es-ES" altLang="es-ES" sz="1800" dirty="0"/>
              <a:t> per a la </a:t>
            </a:r>
            <a:r>
              <a:rPr lang="es-ES" altLang="es-ES" sz="1800" dirty="0" err="1"/>
              <a:t>gestió</a:t>
            </a:r>
            <a:r>
              <a:rPr lang="es-ES" altLang="es-ES" sz="1800" dirty="0"/>
              <a:t> de la </a:t>
            </a:r>
            <a:r>
              <a:rPr lang="es-ES" altLang="es-ES" sz="1800" dirty="0" err="1"/>
              <a:t>diversitat</a:t>
            </a:r>
            <a:endParaRPr lang="es-ES" altLang="es-ES" sz="18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s-ES" altLang="es-ES" sz="1800" dirty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1800" dirty="0"/>
              <a:t>Usos </a:t>
            </a:r>
            <a:r>
              <a:rPr lang="es-ES" altLang="es-ES" sz="1800" dirty="0" err="1"/>
              <a:t>sexistes</a:t>
            </a:r>
            <a:r>
              <a:rPr lang="es-ES" altLang="es-ES" sz="1800" dirty="0"/>
              <a:t> del </a:t>
            </a:r>
            <a:r>
              <a:rPr lang="es-ES" altLang="es-ES" sz="1800" dirty="0" err="1"/>
              <a:t>llenguatge</a:t>
            </a:r>
            <a:endParaRPr lang="es-ES" altLang="es-ES" sz="1800" dirty="0"/>
          </a:p>
          <a:p>
            <a:pPr eaLnBrk="1" hangingPunct="1">
              <a:buFont typeface="Wingdings" panose="05000000000000000000" pitchFamily="2" charset="2"/>
              <a:buChar char="ü"/>
            </a:pPr>
            <a:endParaRPr lang="es-ES" altLang="es-ES" sz="1800" dirty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1800" dirty="0" err="1"/>
              <a:t>Foment</a:t>
            </a:r>
            <a:r>
              <a:rPr lang="es-ES" altLang="es-ES" sz="1800" dirty="0"/>
              <a:t> </a:t>
            </a:r>
            <a:r>
              <a:rPr lang="es-ES" altLang="es-ES" sz="1800" dirty="0" err="1"/>
              <a:t>d</a:t>
            </a:r>
            <a:r>
              <a:rPr lang="es-ES" altLang="ca-ES" sz="1800" dirty="0" err="1"/>
              <a:t>’</a:t>
            </a:r>
            <a:r>
              <a:rPr lang="es-ES" altLang="es-ES" sz="1800" dirty="0" err="1"/>
              <a:t>usos</a:t>
            </a:r>
            <a:r>
              <a:rPr lang="es-ES" altLang="es-ES" sz="1800" dirty="0"/>
              <a:t> </a:t>
            </a:r>
            <a:r>
              <a:rPr lang="es-ES" altLang="es-ES" sz="1800" dirty="0" err="1"/>
              <a:t>sexistes</a:t>
            </a:r>
            <a:r>
              <a:rPr lang="es-ES" altLang="es-ES" sz="1800" dirty="0"/>
              <a:t> del </a:t>
            </a:r>
            <a:r>
              <a:rPr lang="es-ES" altLang="es-ES" sz="1800" dirty="0" err="1"/>
              <a:t>joc</a:t>
            </a:r>
            <a:r>
              <a:rPr lang="es-ES" altLang="es-ES" sz="1800" dirty="0"/>
              <a:t> i les </a:t>
            </a:r>
            <a:r>
              <a:rPr lang="es-ES" altLang="es-ES" sz="1800" dirty="0" err="1"/>
              <a:t>joguines</a:t>
            </a:r>
            <a:endParaRPr lang="es-ES" altLang="es-ES" sz="18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a-ES" altLang="es-ES" sz="1800" dirty="0"/>
          </a:p>
          <a:p>
            <a:pPr eaLnBrk="1" hangingPunct="1">
              <a:buFont typeface="Wingdings" panose="05000000000000000000" pitchFamily="2" charset="2"/>
              <a:buChar char="ü"/>
            </a:pPr>
            <a:endParaRPr lang="ca-ES" altLang="es-ES" sz="1800" dirty="0"/>
          </a:p>
          <a:p>
            <a:pPr algn="ctr" eaLnBrk="1" hangingPunct="1">
              <a:buFont typeface="Wingdings" panose="05000000000000000000" pitchFamily="2" charset="2"/>
              <a:buChar char="ü"/>
            </a:pPr>
            <a:endParaRPr lang="ca-ES" altLang="es-ES" sz="1800" b="1" dirty="0">
              <a:solidFill>
                <a:srgbClr val="C55A11"/>
              </a:solidFill>
            </a:endParaRPr>
          </a:p>
        </p:txBody>
      </p:sp>
      <p:pic>
        <p:nvPicPr>
          <p:cNvPr id="121860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333375"/>
            <a:ext cx="2143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7007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Título"/>
          <p:cNvSpPr>
            <a:spLocks noGrp="1"/>
          </p:cNvSpPr>
          <p:nvPr>
            <p:ph type="title"/>
          </p:nvPr>
        </p:nvSpPr>
        <p:spPr>
          <a:xfrm>
            <a:off x="6549039" y="327027"/>
            <a:ext cx="4600575" cy="850900"/>
          </a:xfrm>
        </p:spPr>
        <p:txBody>
          <a:bodyPr/>
          <a:lstStyle/>
          <a:p>
            <a:pPr algn="r" eaLnBrk="1" hangingPunct="1"/>
            <a:r>
              <a:rPr lang="ca-ES" altLang="es-ES" sz="4000" dirty="0">
                <a:solidFill>
                  <a:srgbClr val="808000"/>
                </a:solidFill>
                <a:latin typeface="Segoe UI Semibold" panose="020B0702040204020203" pitchFamily="34" charset="0"/>
              </a:rPr>
              <a:t>La cultura escolar</a:t>
            </a:r>
          </a:p>
        </p:txBody>
      </p:sp>
      <p:sp>
        <p:nvSpPr>
          <p:cNvPr id="122883" name="2 Marcador de contenido"/>
          <p:cNvSpPr>
            <a:spLocks noGrp="1"/>
          </p:cNvSpPr>
          <p:nvPr>
            <p:ph idx="1"/>
          </p:nvPr>
        </p:nvSpPr>
        <p:spPr>
          <a:xfrm>
            <a:off x="799071" y="1387476"/>
            <a:ext cx="6360556" cy="3160713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ca-ES" altLang="es-ES" sz="2400" b="1" dirty="0"/>
              <a:t>El pensament androcèntric:</a:t>
            </a:r>
          </a:p>
          <a:p>
            <a:pPr marL="0" indent="0">
              <a:lnSpc>
                <a:spcPct val="70000"/>
              </a:lnSpc>
              <a:buNone/>
            </a:pPr>
            <a:endParaRPr lang="ca-ES" altLang="es-ES" sz="2400" dirty="0"/>
          </a:p>
          <a:p>
            <a:pPr marL="639763" lvl="1" indent="-273050">
              <a:lnSpc>
                <a:spcPct val="70000"/>
              </a:lnSpc>
              <a:buFont typeface="Wingdings 2" panose="05020102010507070707" pitchFamily="18" charset="2"/>
              <a:buChar char=""/>
            </a:pPr>
            <a:r>
              <a:rPr lang="ca-ES" altLang="es-ES" sz="1900" dirty="0"/>
              <a:t>Està present als continguts, metodologies, espais </a:t>
            </a:r>
          </a:p>
          <a:p>
            <a:pPr marL="639763" lvl="1" indent="-273050">
              <a:lnSpc>
                <a:spcPct val="70000"/>
              </a:lnSpc>
              <a:buNone/>
            </a:pPr>
            <a:r>
              <a:rPr lang="ca-ES" altLang="es-ES" sz="1900" dirty="0"/>
              <a:t>     i estructures del centre educatiu.</a:t>
            </a:r>
          </a:p>
          <a:p>
            <a:pPr marL="639763" lvl="1" indent="-273050">
              <a:lnSpc>
                <a:spcPct val="70000"/>
              </a:lnSpc>
              <a:buFont typeface="Wingdings 2" panose="05020102010507070707" pitchFamily="18" charset="2"/>
              <a:buChar char=""/>
            </a:pPr>
            <a:r>
              <a:rPr lang="ca-ES" altLang="es-ES" sz="1900" dirty="0"/>
              <a:t>Considera als homes i el model masculí com la mesura i el model vàlid de totes les coses. Amb una òptica universal i superior.</a:t>
            </a:r>
          </a:p>
          <a:p>
            <a:pPr marL="639763" lvl="1" indent="-273050">
              <a:lnSpc>
                <a:spcPct val="70000"/>
              </a:lnSpc>
              <a:buFont typeface="Wingdings 2" panose="05020102010507070707" pitchFamily="18" charset="2"/>
              <a:buChar char=""/>
            </a:pPr>
            <a:r>
              <a:rPr lang="ca-ES" altLang="es-ES" sz="1900" dirty="0"/>
              <a:t>Pensament dicotòmic</a:t>
            </a:r>
            <a:r>
              <a:rPr lang="ca-ES" altLang="es-ES" sz="2000" dirty="0"/>
              <a:t>.</a:t>
            </a:r>
          </a:p>
          <a:p>
            <a:pPr marL="639763" lvl="1" indent="-273050">
              <a:lnSpc>
                <a:spcPct val="70000"/>
              </a:lnSpc>
              <a:buNone/>
            </a:pPr>
            <a:endParaRPr lang="ca-ES" altLang="es-ES" sz="2000" dirty="0"/>
          </a:p>
          <a:p>
            <a:pPr marL="0" indent="0">
              <a:lnSpc>
                <a:spcPct val="70000"/>
              </a:lnSpc>
              <a:buClr>
                <a:srgbClr val="FE8637"/>
              </a:buClr>
              <a:buNone/>
            </a:pPr>
            <a:r>
              <a:rPr lang="ca-ES" altLang="es-ES" sz="2400" dirty="0">
                <a:solidFill>
                  <a:srgbClr val="000000"/>
                </a:solidFill>
              </a:rPr>
              <a:t>	</a:t>
            </a:r>
          </a:p>
          <a:p>
            <a:pPr marL="0" indent="0">
              <a:lnSpc>
                <a:spcPct val="70000"/>
              </a:lnSpc>
              <a:buClr>
                <a:srgbClr val="FE8637"/>
              </a:buClr>
              <a:buNone/>
            </a:pPr>
            <a:endParaRPr lang="ca-ES" altLang="es-ES" sz="2400" dirty="0">
              <a:solidFill>
                <a:srgbClr val="000000"/>
              </a:solidFill>
            </a:endParaRPr>
          </a:p>
          <a:p>
            <a:pPr marL="639763" lvl="1" indent="-273050">
              <a:lnSpc>
                <a:spcPct val="70000"/>
              </a:lnSpc>
              <a:buFont typeface="Wingdings 2" panose="05020102010507070707" pitchFamily="18" charset="2"/>
              <a:buChar char=""/>
            </a:pPr>
            <a:endParaRPr lang="ca-ES" altLang="es-ES" sz="2000" dirty="0"/>
          </a:p>
          <a:p>
            <a:pPr marL="639763" lvl="1" indent="-273050">
              <a:lnSpc>
                <a:spcPct val="70000"/>
              </a:lnSpc>
              <a:buNone/>
            </a:pPr>
            <a:endParaRPr lang="ca-ES" altLang="es-ES" sz="2000" dirty="0"/>
          </a:p>
          <a:p>
            <a:pPr marL="0" indent="0">
              <a:lnSpc>
                <a:spcPct val="70000"/>
              </a:lnSpc>
              <a:buFont typeface="Wingdings" panose="05000000000000000000" pitchFamily="2" charset="2"/>
              <a:buChar char=""/>
            </a:pPr>
            <a:endParaRPr lang="ca-ES" altLang="es-ES" sz="2400" dirty="0"/>
          </a:p>
        </p:txBody>
      </p:sp>
      <p:sp>
        <p:nvSpPr>
          <p:cNvPr id="122888" name="1 Rectángulo"/>
          <p:cNvSpPr>
            <a:spLocks noChangeArrowheads="1"/>
          </p:cNvSpPr>
          <p:nvPr/>
        </p:nvSpPr>
        <p:spPr bwMode="auto">
          <a:xfrm>
            <a:off x="5711352" y="3981662"/>
            <a:ext cx="53438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65125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FE8637"/>
              </a:buClr>
            </a:pPr>
            <a:r>
              <a:rPr lang="ca-ES" altLang="es-ES" sz="26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L</a:t>
            </a:r>
            <a:r>
              <a:rPr lang="ca-ES" altLang="ca-ES" sz="26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’</a:t>
            </a:r>
            <a:r>
              <a:rPr lang="ca-ES" altLang="es-ES" sz="26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heteronormativitat</a:t>
            </a:r>
            <a:r>
              <a:rPr lang="ca-ES" altLang="es-ES" sz="2600" b="1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pPr>
              <a:buClr>
                <a:srgbClr val="FE8637"/>
              </a:buClr>
            </a:pPr>
            <a:endParaRPr lang="ca-ES" altLang="es-E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E8637"/>
              </a:buClr>
            </a:pPr>
            <a:r>
              <a:rPr lang="ca-ES" altLang="es-ES" sz="1800" dirty="0">
                <a:solidFill>
                  <a:srgbClr val="000000"/>
                </a:solidFill>
                <a:latin typeface="Calibri" panose="020F0502020204030204" pitchFamily="34" charset="0"/>
              </a:rPr>
              <a:t>La heterosexualitat és considerada allò normal, natural. S</a:t>
            </a:r>
            <a:r>
              <a:rPr lang="ca-ES" altLang="ca-ES" sz="1800" dirty="0">
                <a:solidFill>
                  <a:srgbClr val="000000"/>
                </a:solidFill>
                <a:latin typeface="Calibri" panose="020F0502020204030204" pitchFamily="34" charset="0"/>
              </a:rPr>
              <a:t>’</a:t>
            </a:r>
            <a:r>
              <a:rPr lang="ca-ES" altLang="es-ES" sz="1800" dirty="0">
                <a:solidFill>
                  <a:srgbClr val="000000"/>
                </a:solidFill>
                <a:latin typeface="Calibri" panose="020F0502020204030204" pitchFamily="34" charset="0"/>
              </a:rPr>
              <a:t>exclou d</a:t>
            </a:r>
            <a:r>
              <a:rPr lang="ca-ES" altLang="ca-ES" sz="1800" dirty="0">
                <a:solidFill>
                  <a:srgbClr val="000000"/>
                </a:solidFill>
                <a:latin typeface="Calibri" panose="020F0502020204030204" pitchFamily="34" charset="0"/>
              </a:rPr>
              <a:t>’</a:t>
            </a:r>
            <a:r>
              <a:rPr lang="ca-ES" altLang="es-ES" sz="1800" dirty="0">
                <a:solidFill>
                  <a:srgbClr val="000000"/>
                </a:solidFill>
                <a:latin typeface="Calibri" panose="020F0502020204030204" pitchFamily="34" charset="0"/>
              </a:rPr>
              <a:t>entrada altres sexualitats, expressions i identitats.</a:t>
            </a:r>
          </a:p>
        </p:txBody>
      </p:sp>
      <p:pic>
        <p:nvPicPr>
          <p:cNvPr id="122892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443" y="527052"/>
            <a:ext cx="21431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01853" y="360363"/>
            <a:ext cx="6922100" cy="1098550"/>
          </a:xfrm>
        </p:spPr>
        <p:txBody>
          <a:bodyPr>
            <a:normAutofit/>
          </a:bodyPr>
          <a:lstStyle/>
          <a:p>
            <a:pPr eaLnBrk="1" hangingPunct="1"/>
            <a:r>
              <a:rPr lang="ca-ES" altLang="es-ES" sz="3600" dirty="0" err="1">
                <a:solidFill>
                  <a:srgbClr val="808000"/>
                </a:solidFill>
                <a:latin typeface="Segoe UI Semibold" panose="020B0702040204020203" pitchFamily="34" charset="0"/>
                <a:ea typeface="Segoe UI Black" panose="020B0A02040204020203" pitchFamily="34" charset="0"/>
              </a:rPr>
              <a:t>Coeducar</a:t>
            </a:r>
            <a:r>
              <a:rPr lang="ca-ES" altLang="es-ES" sz="3600" dirty="0">
                <a:solidFill>
                  <a:srgbClr val="808000"/>
                </a:solidFill>
                <a:latin typeface="Segoe UI Semibold" panose="020B0702040204020203" pitchFamily="34" charset="0"/>
                <a:ea typeface="Segoe UI Black" panose="020B0A02040204020203" pitchFamily="34" charset="0"/>
              </a:rPr>
              <a:t> per canviar el món</a:t>
            </a:r>
            <a:endParaRPr lang="ca-ES" altLang="es-ES" sz="3600" b="1" dirty="0">
              <a:solidFill>
                <a:srgbClr val="808000"/>
              </a:solidFill>
              <a:latin typeface="Calibri" panose="020F0502020204030204" pitchFamily="34" charset="0"/>
              <a:ea typeface="Segoe UI Black" panose="020B0A02040204020203" pitchFamily="34" charset="0"/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2062163" y="1600201"/>
            <a:ext cx="8418512" cy="3846513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endParaRPr lang="ca-ES" altLang="ca-ES" b="1" dirty="0" smtClean="0">
              <a:ea typeface="+mn-ea"/>
              <a:cs typeface="+mn-cs"/>
            </a:endParaRPr>
          </a:p>
          <a:p>
            <a:pPr marL="0" indent="0">
              <a:buNone/>
              <a:defRPr/>
            </a:pPr>
            <a:endParaRPr lang="ca-ES" altLang="ca-ES" dirty="0" smtClean="0">
              <a:ea typeface="+mn-ea"/>
              <a:cs typeface="+mn-cs"/>
            </a:endParaRPr>
          </a:p>
          <a:p>
            <a:pPr>
              <a:defRPr/>
            </a:pPr>
            <a:endParaRPr lang="ca-ES" altLang="ca-ES" dirty="0" smtClean="0">
              <a:ea typeface="+mn-ea"/>
              <a:cs typeface="+mn-cs"/>
            </a:endParaRPr>
          </a:p>
        </p:txBody>
      </p:sp>
      <p:sp>
        <p:nvSpPr>
          <p:cNvPr id="3" name="Rectángulo 2"/>
          <p:cNvSpPr>
            <a:spLocks noChangeArrowheads="1"/>
          </p:cNvSpPr>
          <p:nvPr/>
        </p:nvSpPr>
        <p:spPr bwMode="auto">
          <a:xfrm>
            <a:off x="757881" y="1898650"/>
            <a:ext cx="1038791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ca-ES" altLang="es-ES" sz="22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Coeducar</a:t>
            </a:r>
            <a:r>
              <a:rPr lang="ca-ES" altLang="es-ES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significa un canvi de valors i pràctiques profund cap a un model d</a:t>
            </a:r>
            <a:r>
              <a:rPr lang="ca-ES" altLang="ca-ES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ca-ES" altLang="es-ES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ensenyament-aprenentatge que reconeixent el </a:t>
            </a:r>
            <a:r>
              <a:rPr lang="ca-ES" altLang="es-ES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valor de la diferència </a:t>
            </a:r>
            <a:r>
              <a:rPr lang="ca-ES" altLang="es-ES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 diversitat humana, promou la </a:t>
            </a:r>
            <a:r>
              <a:rPr lang="ca-ES" altLang="es-ES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igualtat</a:t>
            </a:r>
            <a:r>
              <a:rPr lang="ca-ES" altLang="es-ES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de condicions, oportunitats i possibilitats entre els infants independentment de la identitat, expressió de gènere i preferència sexual.</a:t>
            </a:r>
          </a:p>
        </p:txBody>
      </p:sp>
      <p:sp>
        <p:nvSpPr>
          <p:cNvPr id="4" name="CuadroTexto 3"/>
          <p:cNvSpPr txBox="1">
            <a:spLocks noChangeArrowheads="1"/>
          </p:cNvSpPr>
          <p:nvPr/>
        </p:nvSpPr>
        <p:spPr bwMode="auto">
          <a:xfrm>
            <a:off x="3403601" y="5373689"/>
            <a:ext cx="6913563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s-ES" altLang="es-ES" sz="2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s-ES" altLang="ca-ES" sz="2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es-ES" altLang="es-ES" sz="2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aplicació del model coeducatiu ha de ser </a:t>
            </a:r>
            <a:r>
              <a:rPr lang="es-ES" altLang="es-ES" sz="28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transversal</a:t>
            </a:r>
          </a:p>
          <a:p>
            <a:pPr algn="ctr"/>
            <a:r>
              <a:rPr lang="es-ES" altLang="es-ES" sz="2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des de les lleis i polítiques educatives fins a la interacció amb els infants</a:t>
            </a:r>
            <a:endParaRPr lang="ca-ES" altLang="es-ES" sz="20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3912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541" y="693225"/>
            <a:ext cx="2143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0" y="5173664"/>
            <a:ext cx="10858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Título"/>
          <p:cNvSpPr>
            <a:spLocks noGrp="1"/>
          </p:cNvSpPr>
          <p:nvPr>
            <p:ph type="title"/>
          </p:nvPr>
        </p:nvSpPr>
        <p:spPr>
          <a:xfrm>
            <a:off x="5975566" y="434181"/>
            <a:ext cx="5291137" cy="647700"/>
          </a:xfrm>
        </p:spPr>
        <p:txBody>
          <a:bodyPr/>
          <a:lstStyle/>
          <a:p>
            <a:pPr algn="r" eaLnBrk="1" hangingPunct="1"/>
            <a:r>
              <a:rPr lang="ca-ES" altLang="es-ES" sz="4000" dirty="0">
                <a:solidFill>
                  <a:srgbClr val="808000"/>
                </a:solidFill>
                <a:latin typeface="Segoe UI Semibold" panose="020B0702040204020203" pitchFamily="34" charset="0"/>
              </a:rPr>
              <a:t>Suggeriments</a:t>
            </a:r>
          </a:p>
        </p:txBody>
      </p:sp>
      <p:sp>
        <p:nvSpPr>
          <p:cNvPr id="124931" name="2 Marcador de contenido"/>
          <p:cNvSpPr>
            <a:spLocks noGrp="1"/>
          </p:cNvSpPr>
          <p:nvPr>
            <p:ph idx="1"/>
          </p:nvPr>
        </p:nvSpPr>
        <p:spPr>
          <a:xfrm>
            <a:off x="634314" y="1557339"/>
            <a:ext cx="10964562" cy="487362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a-ES" altLang="es-ES" dirty="0" smtClean="0"/>
              <a:t>Algunes idees per incorporar la perspectiva </a:t>
            </a:r>
            <a:r>
              <a:rPr lang="ca-ES" altLang="es-ES" dirty="0" err="1" smtClean="0"/>
              <a:t>coeducativa</a:t>
            </a:r>
            <a:r>
              <a:rPr lang="ca-ES" altLang="es-ES" dirty="0" smtClean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ca-ES" altLang="es-ES" dirty="0" smtClean="0"/>
          </a:p>
          <a:p>
            <a:pPr lvl="1" eaLnBrk="1" hangingPunct="1">
              <a:lnSpc>
                <a:spcPct val="80000"/>
              </a:lnSpc>
            </a:pPr>
            <a:r>
              <a:rPr lang="ca-ES" altLang="es-ES" sz="2000" dirty="0" err="1"/>
              <a:t>Revaloritzar</a:t>
            </a:r>
            <a:r>
              <a:rPr lang="ca-ES" altLang="es-ES" sz="2000" dirty="0"/>
              <a:t> els sabers femenins.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es-ES" sz="2000" dirty="0"/>
          </a:p>
          <a:p>
            <a:pPr lvl="1" eaLnBrk="1" hangingPunct="1">
              <a:lnSpc>
                <a:spcPct val="80000"/>
              </a:lnSpc>
            </a:pPr>
            <a:r>
              <a:rPr lang="ca-ES" altLang="es-ES" sz="2000" dirty="0"/>
              <a:t>Reconèixer i generar referents femenins i LGTBI.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es-ES" sz="2000" dirty="0"/>
          </a:p>
          <a:p>
            <a:pPr lvl="1" eaLnBrk="1" hangingPunct="1">
              <a:lnSpc>
                <a:spcPct val="80000"/>
              </a:lnSpc>
            </a:pPr>
            <a:r>
              <a:rPr lang="ca-ES" altLang="es-ES" sz="2000" dirty="0"/>
              <a:t>Potenciar la independència, autoestima i seguretat de les nenes.</a:t>
            </a:r>
          </a:p>
          <a:p>
            <a:pPr lvl="1" eaLnBrk="1" hangingPunct="1">
              <a:lnSpc>
                <a:spcPct val="80000"/>
              </a:lnSpc>
            </a:pPr>
            <a:endParaRPr lang="ca-ES" altLang="es-ES" sz="2000" dirty="0"/>
          </a:p>
          <a:p>
            <a:pPr lvl="1" eaLnBrk="1" hangingPunct="1">
              <a:lnSpc>
                <a:spcPct val="80000"/>
              </a:lnSpc>
            </a:pPr>
            <a:r>
              <a:rPr lang="ca-ES" altLang="es-ES" sz="2000" dirty="0"/>
              <a:t>Potenciar la tendresa, la cura i l</a:t>
            </a:r>
            <a:r>
              <a:rPr lang="ca-ES" altLang="ca-ES" sz="2000" dirty="0"/>
              <a:t>’</a:t>
            </a:r>
            <a:r>
              <a:rPr lang="ca-ES" altLang="es-ES" sz="2000" dirty="0"/>
              <a:t>escolta amb els nens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es-ES" sz="2000" dirty="0"/>
          </a:p>
          <a:p>
            <a:pPr lvl="1" eaLnBrk="1" hangingPunct="1">
              <a:lnSpc>
                <a:spcPct val="80000"/>
              </a:lnSpc>
            </a:pPr>
            <a:r>
              <a:rPr lang="ca-ES" altLang="es-ES" sz="2000" dirty="0"/>
              <a:t>Acollir els comportaments associats a la feminitat que puguin desenvolupar els nens, i els associats a la masculinitat que puguin desenvolupar les nenes.</a:t>
            </a:r>
          </a:p>
        </p:txBody>
      </p:sp>
      <p:pic>
        <p:nvPicPr>
          <p:cNvPr id="124932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042" y="317897"/>
            <a:ext cx="83502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2 Marcador de contenido"/>
          <p:cNvSpPr>
            <a:spLocks noGrp="1"/>
          </p:cNvSpPr>
          <p:nvPr>
            <p:ph idx="1"/>
          </p:nvPr>
        </p:nvSpPr>
        <p:spPr>
          <a:xfrm>
            <a:off x="782594" y="1852571"/>
            <a:ext cx="10750378" cy="5400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ca-ES" altLang="es-ES" dirty="0" smtClean="0"/>
              <a:t>Valorar igual les aportacions i comportaments de nens i nenes.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es-ES" dirty="0" smtClean="0"/>
          </a:p>
          <a:p>
            <a:pPr lvl="1" eaLnBrk="1" hangingPunct="1">
              <a:lnSpc>
                <a:spcPct val="80000"/>
              </a:lnSpc>
            </a:pPr>
            <a:r>
              <a:rPr lang="ca-ES" altLang="es-ES" dirty="0" smtClean="0"/>
              <a:t>Dirigir-nos igual a nens i nenes.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es-ES" dirty="0" smtClean="0"/>
          </a:p>
          <a:p>
            <a:pPr lvl="1" eaLnBrk="1" hangingPunct="1">
              <a:lnSpc>
                <a:spcPct val="80000"/>
              </a:lnSpc>
            </a:pPr>
            <a:r>
              <a:rPr lang="ca-ES" altLang="es-ES" dirty="0" smtClean="0"/>
              <a:t>Esperar el mateix de nens i nenes.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es-ES" dirty="0" smtClean="0"/>
          </a:p>
          <a:p>
            <a:pPr lvl="1" eaLnBrk="1" hangingPunct="1">
              <a:lnSpc>
                <a:spcPct val="80000"/>
              </a:lnSpc>
            </a:pPr>
            <a:r>
              <a:rPr lang="ca-ES" altLang="es-ES" dirty="0" smtClean="0"/>
              <a:t>Afavorir la participació i aportacions de nens i nenes.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a-ES" altLang="es-ES" dirty="0" smtClean="0"/>
          </a:p>
          <a:p>
            <a:pPr lvl="1" eaLnBrk="1" hangingPunct="1">
              <a:lnSpc>
                <a:spcPct val="80000"/>
              </a:lnSpc>
            </a:pPr>
            <a:r>
              <a:rPr lang="ca-ES" altLang="es-ES" dirty="0" smtClean="0"/>
              <a:t>Desenvolupar un llenguatge no sexista a nivell de formes i de continguts.</a:t>
            </a:r>
          </a:p>
          <a:p>
            <a:pPr lvl="1" eaLnBrk="1" hangingPunct="1">
              <a:lnSpc>
                <a:spcPct val="80000"/>
              </a:lnSpc>
            </a:pPr>
            <a:endParaRPr lang="ca-ES" altLang="es-ES" dirty="0" smtClean="0"/>
          </a:p>
          <a:p>
            <a:pPr lvl="1" eaLnBrk="1" hangingPunct="1">
              <a:lnSpc>
                <a:spcPct val="80000"/>
              </a:lnSpc>
            </a:pPr>
            <a:r>
              <a:rPr lang="ca-ES" altLang="es-ES" dirty="0" smtClean="0"/>
              <a:t>Posar al centre el vincle i l</a:t>
            </a:r>
            <a:r>
              <a:rPr lang="ca-ES" altLang="ca-ES" dirty="0" smtClean="0"/>
              <a:t>’</a:t>
            </a:r>
            <a:r>
              <a:rPr lang="ca-ES" altLang="es-ES" dirty="0" smtClean="0"/>
              <a:t>educació afectiva i emocional.</a:t>
            </a:r>
          </a:p>
          <a:p>
            <a:pPr lvl="1" eaLnBrk="1" hangingPunct="1">
              <a:lnSpc>
                <a:spcPct val="80000"/>
              </a:lnSpc>
            </a:pPr>
            <a:endParaRPr lang="ca-ES" altLang="es-ES" dirty="0" smtClean="0"/>
          </a:p>
          <a:p>
            <a:pPr lvl="1" eaLnBrk="1" hangingPunct="1">
              <a:lnSpc>
                <a:spcPct val="80000"/>
              </a:lnSpc>
            </a:pPr>
            <a:endParaRPr lang="ca-ES" altLang="es-ES" dirty="0" smtClean="0"/>
          </a:p>
          <a:p>
            <a:pPr lvl="1" eaLnBrk="1" hangingPunct="1">
              <a:lnSpc>
                <a:spcPct val="80000"/>
              </a:lnSpc>
            </a:pPr>
            <a:endParaRPr lang="ca-ES" altLang="es-ES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975566" y="434181"/>
            <a:ext cx="5291137" cy="647700"/>
          </a:xfrm>
        </p:spPr>
        <p:txBody>
          <a:bodyPr/>
          <a:lstStyle/>
          <a:p>
            <a:pPr algn="r" eaLnBrk="1" hangingPunct="1"/>
            <a:r>
              <a:rPr lang="ca-ES" altLang="es-ES" sz="4000" dirty="0">
                <a:solidFill>
                  <a:srgbClr val="808000"/>
                </a:solidFill>
                <a:latin typeface="Segoe UI Semibold" panose="020B0702040204020203" pitchFamily="34" charset="0"/>
              </a:rPr>
              <a:t>Suggeriments</a:t>
            </a: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042" y="317897"/>
            <a:ext cx="83502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4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1108" y="148114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808000"/>
                </a:solidFill>
                <a:latin typeface="+mn-lt"/>
              </a:rPr>
              <a:t>CONEIXEMENT COL·LECTIU!</a:t>
            </a:r>
            <a:endParaRPr lang="es-ES" b="1" dirty="0">
              <a:solidFill>
                <a:srgbClr val="808000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995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Hola! Si fas servir </a:t>
            </a:r>
            <a:r>
              <a:rPr lang="es-ES" dirty="0" err="1" smtClean="0"/>
              <a:t>aquest</a:t>
            </a:r>
            <a:r>
              <a:rPr lang="es-ES" dirty="0" smtClean="0"/>
              <a:t> material no </a:t>
            </a:r>
            <a:r>
              <a:rPr lang="es-ES" dirty="0" err="1" smtClean="0"/>
              <a:t>t’oblidis</a:t>
            </a:r>
            <a:r>
              <a:rPr lang="es-ES" dirty="0" smtClean="0"/>
              <a:t> de la cultura </a:t>
            </a:r>
            <a:r>
              <a:rPr lang="es-ES" dirty="0" err="1" smtClean="0"/>
              <a:t>Creative</a:t>
            </a:r>
            <a:r>
              <a:rPr lang="es-ES" dirty="0" smtClean="0"/>
              <a:t> </a:t>
            </a:r>
            <a:r>
              <a:rPr lang="es-ES" dirty="0" err="1" smtClean="0"/>
              <a:t>Commons</a:t>
            </a:r>
            <a:r>
              <a:rPr lang="es-ES" dirty="0" smtClean="0"/>
              <a:t>. </a:t>
            </a:r>
            <a:r>
              <a:rPr lang="es-ES" dirty="0" err="1" smtClean="0"/>
              <a:t>Compartim</a:t>
            </a:r>
            <a:r>
              <a:rPr lang="es-ES" dirty="0" smtClean="0"/>
              <a:t> i </a:t>
            </a:r>
            <a:r>
              <a:rPr lang="es-ES" dirty="0" err="1" smtClean="0"/>
              <a:t>creem</a:t>
            </a:r>
            <a:r>
              <a:rPr lang="es-ES" dirty="0" smtClean="0"/>
              <a:t> </a:t>
            </a:r>
            <a:r>
              <a:rPr lang="es-ES" dirty="0" err="1" smtClean="0"/>
              <a:t>continguts</a:t>
            </a:r>
            <a:r>
              <a:rPr lang="es-ES" dirty="0" smtClean="0"/>
              <a:t> </a:t>
            </a:r>
            <a:r>
              <a:rPr lang="es-ES" dirty="0" smtClean="0"/>
              <a:t>des del </a:t>
            </a:r>
            <a:r>
              <a:rPr lang="es-ES" dirty="0" err="1" smtClean="0"/>
              <a:t>reconeixement</a:t>
            </a:r>
            <a:r>
              <a:rPr lang="es-ES" dirty="0" smtClean="0"/>
              <a:t>. </a:t>
            </a:r>
          </a:p>
          <a:p>
            <a:pPr marL="0" indent="0">
              <a:buNone/>
            </a:pPr>
            <a:endParaRPr lang="es-ES" sz="2000" b="1" dirty="0" smtClean="0"/>
          </a:p>
          <a:p>
            <a:pPr marL="0" indent="0">
              <a:buNone/>
            </a:pPr>
            <a:r>
              <a:rPr lang="es-ES" sz="2000" b="1" dirty="0" smtClean="0"/>
              <a:t>Cita </a:t>
            </a:r>
            <a:r>
              <a:rPr lang="es-ES" sz="2000" b="1" dirty="0" err="1" smtClean="0"/>
              <a:t>l’autoria</a:t>
            </a:r>
            <a:r>
              <a:rPr lang="es-ES" sz="2000" b="1" dirty="0" smtClean="0"/>
              <a:t> – No </a:t>
            </a:r>
            <a:r>
              <a:rPr lang="es-ES" sz="2000" b="1" dirty="0" err="1" smtClean="0"/>
              <a:t>treguis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beneficis</a:t>
            </a:r>
            <a:r>
              <a:rPr lang="es-ES" sz="2000" b="1" dirty="0" smtClean="0"/>
              <a:t> – </a:t>
            </a:r>
            <a:r>
              <a:rPr lang="es-ES" sz="2000" b="1" dirty="0" err="1" smtClean="0"/>
              <a:t>Comparteix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sense</a:t>
            </a:r>
            <a:r>
              <a:rPr lang="es-ES" sz="2000" b="1" dirty="0" smtClean="0"/>
              <a:t> modificar </a:t>
            </a:r>
            <a:r>
              <a:rPr lang="es-ES" sz="2000" b="1" dirty="0"/>
              <a:t>–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Utilitza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aquestes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llicències</a:t>
            </a:r>
            <a:endParaRPr lang="es-ES" sz="2000" b="1" dirty="0" smtClean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3712176"/>
            <a:ext cx="5162550" cy="1905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4" t="-549"/>
          <a:stretch/>
        </p:blipFill>
        <p:spPr>
          <a:xfrm>
            <a:off x="7529383" y="2964191"/>
            <a:ext cx="3023287" cy="363813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23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7279" y="2043903"/>
            <a:ext cx="6993228" cy="3773510"/>
          </a:xfrm>
        </p:spPr>
        <p:txBody>
          <a:bodyPr>
            <a:normAutofit/>
          </a:bodyPr>
          <a:lstStyle/>
          <a:p>
            <a:pPr algn="l"/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>Web de Candela: </a:t>
            </a:r>
            <a:r>
              <a:rPr lang="es-ES" altLang="ja-JP" sz="2000" b="1" dirty="0" smtClean="0">
                <a:solidFill>
                  <a:srgbClr val="808000"/>
                </a:solidFill>
                <a:latin typeface="Calibri" panose="020F0502020204030204" pitchFamily="34" charset="0"/>
                <a:ea typeface="ＭＳ Ｐゴシック" pitchFamily="34" charset="-128"/>
              </a:rPr>
              <a:t>www.candela.cat</a:t>
            </a:r>
            <a:r>
              <a:rPr lang="es-ES" altLang="ja-JP" sz="2000" dirty="0" smtClean="0"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es-ES" altLang="ja-JP" sz="2000" dirty="0" smtClean="0"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>Blog La </a:t>
            </a:r>
            <a:r>
              <a:rPr lang="es-ES" altLang="ja-JP" sz="2000" dirty="0" err="1">
                <a:latin typeface="Calibri" panose="020F0502020204030204" pitchFamily="34" charset="0"/>
                <a:ea typeface="ＭＳ Ｐゴシック" pitchFamily="34" charset="-128"/>
              </a:rPr>
              <a:t>Lore</a:t>
            </a: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>. </a:t>
            </a:r>
            <a:r>
              <a:rPr lang="es-ES" altLang="ja-JP" sz="2000" dirty="0" err="1" smtClean="0">
                <a:latin typeface="Calibri" panose="020F0502020204030204" pitchFamily="34" charset="0"/>
                <a:ea typeface="ＭＳ Ｐゴシック" pitchFamily="34" charset="-128"/>
              </a:rPr>
              <a:t>Espai</a:t>
            </a:r>
            <a:r>
              <a:rPr lang="es-ES" altLang="ja-JP" sz="2000" dirty="0" smtClean="0">
                <a:latin typeface="Calibri" panose="020F0502020204030204" pitchFamily="34" charset="0"/>
                <a:ea typeface="ＭＳ Ｐゴシック" pitchFamily="34" charset="-128"/>
              </a:rPr>
              <a:t> </a:t>
            </a:r>
            <a:r>
              <a:rPr lang="es-ES" altLang="ja-JP" sz="2000" dirty="0" err="1">
                <a:latin typeface="Calibri" panose="020F0502020204030204" pitchFamily="34" charset="0"/>
                <a:ea typeface="ＭＳ Ｐゴシック" pitchFamily="34" charset="-128"/>
              </a:rPr>
              <a:t>jove</a:t>
            </a: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> sobre </a:t>
            </a:r>
            <a:r>
              <a:rPr lang="es-ES" altLang="ja-JP" sz="2000" dirty="0" err="1">
                <a:latin typeface="Calibri" panose="020F0502020204030204" pitchFamily="34" charset="0"/>
                <a:ea typeface="ＭＳ Ｐゴシック" pitchFamily="34" charset="-128"/>
              </a:rPr>
              <a:t>sexualitats</a:t>
            </a: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>, </a:t>
            </a:r>
            <a:r>
              <a:rPr lang="es-ES" altLang="ja-JP" sz="2000" dirty="0" err="1">
                <a:latin typeface="Calibri" panose="020F0502020204030204" pitchFamily="34" charset="0"/>
                <a:ea typeface="ＭＳ Ｐゴシック" pitchFamily="34" charset="-128"/>
              </a:rPr>
              <a:t>relacions</a:t>
            </a: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> </a:t>
            </a:r>
            <a:r>
              <a:rPr lang="es-ES" altLang="ja-JP" sz="2000" dirty="0" smtClean="0"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es-ES" altLang="ja-JP" sz="2000" dirty="0" smtClean="0"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s-ES" altLang="ja-JP" sz="2000" dirty="0" smtClean="0">
                <a:latin typeface="Calibri" panose="020F0502020204030204" pitchFamily="34" charset="0"/>
                <a:ea typeface="ＭＳ Ｐゴシック" pitchFamily="34" charset="-128"/>
              </a:rPr>
              <a:t>i </a:t>
            </a:r>
            <a:r>
              <a:rPr lang="es-ES" altLang="ja-JP" sz="2000" dirty="0" err="1">
                <a:latin typeface="Calibri" panose="020F0502020204030204" pitchFamily="34" charset="0"/>
                <a:ea typeface="ＭＳ Ｐゴシック" pitchFamily="34" charset="-128"/>
              </a:rPr>
              <a:t>gènere</a:t>
            </a: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>: </a:t>
            </a:r>
            <a:r>
              <a:rPr lang="es-ES" altLang="ja-JP" sz="2000" b="1" dirty="0">
                <a:solidFill>
                  <a:srgbClr val="808000"/>
                </a:solidFill>
                <a:latin typeface="Calibri" panose="020F0502020204030204" pitchFamily="34" charset="0"/>
                <a:ea typeface="ＭＳ Ｐゴシック" pitchFamily="34" charset="-128"/>
              </a:rPr>
              <a:t>http://</a:t>
            </a:r>
            <a:r>
              <a:rPr lang="es-ES" altLang="ja-JP" sz="2000" b="1" dirty="0" smtClean="0">
                <a:solidFill>
                  <a:srgbClr val="808000"/>
                </a:solidFill>
                <a:latin typeface="Calibri" panose="020F0502020204030204" pitchFamily="34" charset="0"/>
                <a:ea typeface="ＭＳ Ｐゴシック" pitchFamily="34" charset="-128"/>
              </a:rPr>
              <a:t>lalore.org</a:t>
            </a:r>
            <a:br>
              <a:rPr lang="es-ES" altLang="ja-JP" sz="2000" b="1" dirty="0" smtClean="0">
                <a:solidFill>
                  <a:srgbClr val="808000"/>
                </a:solidFill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s-ES" altLang="ja-JP" sz="2000" dirty="0" smtClean="0">
                <a:latin typeface="Calibri" panose="020F0502020204030204" pitchFamily="34" charset="0"/>
                <a:ea typeface="ＭＳ Ｐゴシック" pitchFamily="34" charset="-128"/>
              </a:rPr>
              <a:t>OASIS: </a:t>
            </a:r>
            <a:r>
              <a:rPr lang="es-ES" altLang="ja-JP" sz="2000" b="1" dirty="0" smtClean="0">
                <a:solidFill>
                  <a:srgbClr val="808000"/>
                </a:solidFill>
                <a:latin typeface="Calibri" panose="020F0502020204030204" pitchFamily="34" charset="0"/>
                <a:ea typeface="ＭＳ Ｐゴシック" pitchFamily="34" charset="-128"/>
              </a:rPr>
              <a:t>oasislgtb.wordpress.com</a:t>
            </a: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/>
            </a:r>
            <a:b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s-ES" altLang="ja-JP" sz="2000" dirty="0">
                <a:latin typeface="Calibri" panose="020F0502020204030204" pitchFamily="34" charset="0"/>
                <a:ea typeface="ＭＳ Ｐゴシック" pitchFamily="34" charset="-128"/>
              </a:rPr>
              <a:t>Facebook: </a:t>
            </a:r>
            <a:r>
              <a:rPr lang="es-ES" altLang="ja-JP" sz="2000" b="1" dirty="0">
                <a:solidFill>
                  <a:srgbClr val="808000"/>
                </a:solidFill>
                <a:latin typeface="Calibri" panose="020F0502020204030204" pitchFamily="34" charset="0"/>
                <a:ea typeface="ＭＳ Ｐゴシック" pitchFamily="34" charset="-128"/>
              </a:rPr>
              <a:t>https://www.facebook.com/associaciocandela</a:t>
            </a:r>
            <a:r>
              <a:rPr lang="es-ES" sz="2000" dirty="0"/>
              <a:t/>
            </a:r>
            <a:br>
              <a:rPr lang="es-ES" sz="2000" dirty="0"/>
            </a:br>
            <a:endParaRPr lang="ca-ES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66837" y="2268811"/>
            <a:ext cx="4906851" cy="34347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8" y="5817417"/>
            <a:ext cx="5151549" cy="94316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117" y="2847087"/>
            <a:ext cx="4067907" cy="172208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728732" y="806907"/>
            <a:ext cx="59381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6000" dirty="0" smtClean="0">
                <a:solidFill>
                  <a:srgbClr val="808000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Moltes gràcies!!!</a:t>
            </a:r>
            <a:endParaRPr lang="ca-ES" sz="6000" dirty="0">
              <a:solidFill>
                <a:srgbClr val="808000"/>
              </a:solidFill>
              <a:latin typeface="Segoe UI Semibold" panose="020B07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9" y="288064"/>
            <a:ext cx="1869495" cy="196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4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1108" y="148114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808000"/>
                </a:solidFill>
                <a:latin typeface="+mn-lt"/>
              </a:rPr>
              <a:t>CONEIXEMENT COL·LECTIU!</a:t>
            </a:r>
            <a:endParaRPr lang="es-ES" b="1" dirty="0">
              <a:solidFill>
                <a:srgbClr val="808000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995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Hola! Si fas servir </a:t>
            </a:r>
            <a:r>
              <a:rPr lang="es-ES" dirty="0" err="1" smtClean="0"/>
              <a:t>aquest</a:t>
            </a:r>
            <a:r>
              <a:rPr lang="es-ES" dirty="0" smtClean="0"/>
              <a:t> material no </a:t>
            </a:r>
            <a:r>
              <a:rPr lang="es-ES" dirty="0" err="1" smtClean="0"/>
              <a:t>t’oblidis</a:t>
            </a:r>
            <a:r>
              <a:rPr lang="es-ES" dirty="0" smtClean="0"/>
              <a:t> de la cultura </a:t>
            </a:r>
            <a:r>
              <a:rPr lang="es-ES" dirty="0" err="1" smtClean="0"/>
              <a:t>Creative</a:t>
            </a:r>
            <a:r>
              <a:rPr lang="es-ES" dirty="0" smtClean="0"/>
              <a:t> </a:t>
            </a:r>
            <a:r>
              <a:rPr lang="es-ES" dirty="0" err="1" smtClean="0"/>
              <a:t>Commons</a:t>
            </a:r>
            <a:r>
              <a:rPr lang="es-ES" dirty="0" smtClean="0"/>
              <a:t>. </a:t>
            </a:r>
            <a:r>
              <a:rPr lang="es-ES" dirty="0" err="1" smtClean="0"/>
              <a:t>Compartim</a:t>
            </a:r>
            <a:r>
              <a:rPr lang="es-ES" dirty="0" smtClean="0"/>
              <a:t> i </a:t>
            </a:r>
            <a:r>
              <a:rPr lang="es-ES" dirty="0" err="1" smtClean="0"/>
              <a:t>creem</a:t>
            </a:r>
            <a:r>
              <a:rPr lang="es-ES" dirty="0" smtClean="0"/>
              <a:t> </a:t>
            </a:r>
            <a:r>
              <a:rPr lang="es-ES" dirty="0" err="1" smtClean="0"/>
              <a:t>continguts</a:t>
            </a:r>
            <a:r>
              <a:rPr lang="es-ES" dirty="0" smtClean="0"/>
              <a:t> </a:t>
            </a:r>
            <a:r>
              <a:rPr lang="es-ES" dirty="0" smtClean="0"/>
              <a:t>des del </a:t>
            </a:r>
            <a:r>
              <a:rPr lang="es-ES" dirty="0" err="1" smtClean="0"/>
              <a:t>reconeixement</a:t>
            </a:r>
            <a:r>
              <a:rPr lang="es-ES" dirty="0" smtClean="0"/>
              <a:t>. </a:t>
            </a:r>
          </a:p>
          <a:p>
            <a:pPr marL="0" indent="0">
              <a:buNone/>
            </a:pPr>
            <a:endParaRPr lang="es-ES" sz="2000" b="1" dirty="0" smtClean="0"/>
          </a:p>
          <a:p>
            <a:pPr marL="0" indent="0">
              <a:buNone/>
            </a:pPr>
            <a:r>
              <a:rPr lang="es-ES" sz="2000" b="1" dirty="0" smtClean="0"/>
              <a:t>Cita </a:t>
            </a:r>
            <a:r>
              <a:rPr lang="es-ES" sz="2000" b="1" dirty="0" err="1" smtClean="0"/>
              <a:t>l’autoria</a:t>
            </a:r>
            <a:r>
              <a:rPr lang="es-ES" sz="2000" b="1" dirty="0" smtClean="0"/>
              <a:t> – No </a:t>
            </a:r>
            <a:r>
              <a:rPr lang="es-ES" sz="2000" b="1" dirty="0" err="1" smtClean="0"/>
              <a:t>treguis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beneficis</a:t>
            </a:r>
            <a:r>
              <a:rPr lang="es-ES" sz="2000" b="1" dirty="0" smtClean="0"/>
              <a:t> – </a:t>
            </a:r>
            <a:r>
              <a:rPr lang="es-ES" sz="2000" b="1" dirty="0" err="1" smtClean="0"/>
              <a:t>Comparteix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sense</a:t>
            </a:r>
            <a:r>
              <a:rPr lang="es-ES" sz="2000" b="1" dirty="0" smtClean="0"/>
              <a:t> modificar </a:t>
            </a:r>
            <a:r>
              <a:rPr lang="es-ES" sz="2000" b="1" dirty="0"/>
              <a:t>–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Utilitza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aquestes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llicències</a:t>
            </a:r>
            <a:endParaRPr lang="es-ES" sz="2000" b="1" dirty="0" smtClean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3712176"/>
            <a:ext cx="5162550" cy="1905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4" t="-549"/>
          <a:stretch/>
        </p:blipFill>
        <p:spPr>
          <a:xfrm>
            <a:off x="7529383" y="2964191"/>
            <a:ext cx="3023287" cy="363813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8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656897" y="496278"/>
            <a:ext cx="842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s-ES" altLang="es-ES" sz="3600" b="1" dirty="0">
                <a:solidFill>
                  <a:srgbClr val="808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SEXE NO ÉS GÈNERE I GÈNERE NO ÉS DONA</a:t>
            </a: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271589" y="1575593"/>
            <a:ext cx="5759450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SzPct val="70000"/>
            </a:pP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 </a:t>
            </a:r>
            <a:r>
              <a:rPr lang="es-ES" altLang="es-ES" sz="36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sexe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correspon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 un </a:t>
            </a:r>
            <a:r>
              <a:rPr lang="es-ES" altLang="es-ES" sz="20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fet</a:t>
            </a:r>
            <a:r>
              <a:rPr lang="es-ES" altLang="es-ES" sz="20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biològic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determinat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per unes </a:t>
            </a:r>
            <a:r>
              <a:rPr lang="es-ES" altLang="es-ES" sz="2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característiques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2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físiques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s-ES" altLang="es-ES" sz="2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genitals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i </a:t>
            </a:r>
            <a:r>
              <a:rPr lang="es-ES" altLang="es-ES" sz="2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fisiològiques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s-ES" altLang="es-ES" sz="2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hormonals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es-ES" altLang="es-ES" sz="2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cromosòmiques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que es basa en una </a:t>
            </a:r>
            <a:r>
              <a:rPr lang="es-ES" altLang="es-ES" sz="2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diferenciació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sexual de </a:t>
            </a:r>
            <a:r>
              <a:rPr lang="es-ES" altLang="es-ES" sz="2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l'espècie</a:t>
            </a:r>
            <a:r>
              <a:rPr lang="es-ES" altLang="es-ES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humana. </a:t>
            </a:r>
          </a:p>
          <a:p>
            <a:pPr algn="just">
              <a:spcBef>
                <a:spcPts val="600"/>
              </a:spcBef>
              <a:buSzPct val="70000"/>
            </a:pPr>
            <a:endParaRPr lang="es-ES" altLang="es-ES" sz="2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034746" y="5417545"/>
            <a:ext cx="11961340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ES" altLang="es-ES" sz="18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 sistema de </a:t>
            </a:r>
            <a:r>
              <a:rPr lang="es-ES" altLang="es-ES" sz="18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gènere</a:t>
            </a:r>
            <a:r>
              <a:rPr lang="es-ES" altLang="es-ES" sz="18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transforma la </a:t>
            </a:r>
            <a:r>
              <a:rPr lang="es-ES" altLang="es-ES" sz="18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sexualitat</a:t>
            </a:r>
            <a:r>
              <a:rPr lang="es-ES" altLang="es-ES" sz="18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18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biològica</a:t>
            </a:r>
            <a:r>
              <a:rPr lang="es-ES" altLang="es-ES" sz="18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 una </a:t>
            </a:r>
            <a:r>
              <a:rPr lang="es-ES" altLang="es-ES" sz="18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identitat</a:t>
            </a:r>
            <a:r>
              <a:rPr lang="es-ES" altLang="es-ES" sz="18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i/o rol a la </a:t>
            </a:r>
            <a:r>
              <a:rPr lang="es-ES" altLang="es-ES" sz="18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societat</a:t>
            </a:r>
            <a:r>
              <a:rPr lang="es-ES" altLang="es-ES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/>
            <a:r>
              <a:rPr lang="es-ES" altLang="es-ES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la </a:t>
            </a:r>
            <a:r>
              <a:rPr lang="es-ES" altLang="es-ES" sz="18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nostra</a:t>
            </a:r>
            <a:r>
              <a:rPr lang="es-ES" altLang="es-ES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18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societat</a:t>
            </a:r>
            <a:r>
              <a:rPr lang="es-ES" altLang="es-ES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occidental </a:t>
            </a:r>
            <a:r>
              <a:rPr lang="es-ES" altLang="es-ES" sz="18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és</a:t>
            </a:r>
            <a:r>
              <a:rPr lang="es-ES" altLang="es-ES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18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binari</a:t>
            </a:r>
            <a:r>
              <a:rPr lang="es-ES" altLang="es-ES" sz="18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ES" altLang="es-ES" sz="18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868006" y="3518508"/>
            <a:ext cx="5761037" cy="14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 </a:t>
            </a:r>
            <a:r>
              <a:rPr lang="es-ES" altLang="es-ES" sz="32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gènere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és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una </a:t>
            </a:r>
            <a:r>
              <a:rPr lang="es-ES" altLang="es-ES" sz="18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construcció</a:t>
            </a:r>
            <a:r>
              <a:rPr lang="es-ES" altLang="es-ES" sz="18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cultural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assignada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 cada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categoria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sexual (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masculinitat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feminitat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per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exemple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Són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les formes de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fer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i ser que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culturalment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s'espera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s-ES" altLang="ca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homes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i dones en base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als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es-ES" sz="18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estereotips</a:t>
            </a:r>
            <a:r>
              <a:rPr lang="es-ES" altLang="es-ES" sz="1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s-ES" altLang="es-ES" sz="18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gènere</a:t>
            </a:r>
            <a:endParaRPr lang="es-ES" altLang="es-ES" sz="1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53118"/>
            <a:ext cx="5257800" cy="36804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994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1 Título"/>
          <p:cNvSpPr>
            <a:spLocks noGrp="1"/>
          </p:cNvSpPr>
          <p:nvPr>
            <p:ph type="title"/>
          </p:nvPr>
        </p:nvSpPr>
        <p:spPr bwMode="auto">
          <a:xfrm>
            <a:off x="3145611" y="302724"/>
            <a:ext cx="8169275" cy="541337"/>
          </a:xfrm>
        </p:spPr>
        <p:txBody>
          <a:bodyPr/>
          <a:lstStyle/>
          <a:p>
            <a:pPr algn="r"/>
            <a:r>
              <a:rPr lang="es-ES" altLang="es-ES" sz="2900" b="1" dirty="0">
                <a:solidFill>
                  <a:srgbClr val="808000"/>
                </a:solidFill>
                <a:latin typeface="Calibri" panose="020F0502020204030204" pitchFamily="34" charset="0"/>
              </a:rPr>
              <a:t>ESTEROTIPS DE GÈNERE</a:t>
            </a:r>
            <a:endParaRPr lang="ca-ES" altLang="es-ES" sz="2900" b="1" dirty="0">
              <a:solidFill>
                <a:srgbClr val="808000"/>
              </a:solidFill>
              <a:latin typeface="Calibri" panose="020F0502020204030204" pitchFamily="34" charset="0"/>
            </a:endParaRPr>
          </a:p>
        </p:txBody>
      </p:sp>
      <p:sp>
        <p:nvSpPr>
          <p:cNvPr id="101378" name="2 CuadroTexto"/>
          <p:cNvSpPr txBox="1">
            <a:spLocks noChangeArrowheads="1"/>
          </p:cNvSpPr>
          <p:nvPr/>
        </p:nvSpPr>
        <p:spPr bwMode="auto">
          <a:xfrm>
            <a:off x="716693" y="980728"/>
            <a:ext cx="10824518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altLang="es-ES" dirty="0">
                <a:latin typeface="Calibri" panose="020F0502020204030204" pitchFamily="34" charset="0"/>
                <a:cs typeface="Arial" panose="020B0604020202020204" pitchFamily="34" charset="0"/>
              </a:rPr>
              <a:t>Corresponen a un </a:t>
            </a:r>
            <a:r>
              <a:rPr lang="ca-ES" altLang="es-ES" sz="2400" b="1" dirty="0">
                <a:latin typeface="Calibri" panose="020F0502020204030204" pitchFamily="34" charset="0"/>
                <a:cs typeface="Arial" panose="020B0604020202020204" pitchFamily="34" charset="0"/>
              </a:rPr>
              <a:t>conjunt d</a:t>
            </a:r>
            <a:r>
              <a:rPr lang="ca-ES" altLang="ca-ES" sz="2400" b="1" dirty="0">
                <a:latin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ca-ES" altLang="es-ES" sz="2400" b="1" dirty="0">
                <a:latin typeface="Calibri" panose="020F0502020204030204" pitchFamily="34" charset="0"/>
                <a:cs typeface="Arial" panose="020B0604020202020204" pitchFamily="34" charset="0"/>
              </a:rPr>
              <a:t>idees simples</a:t>
            </a:r>
            <a:r>
              <a:rPr lang="ca-ES" altLang="es-ES" dirty="0">
                <a:latin typeface="Calibri" panose="020F0502020204030204" pitchFamily="34" charset="0"/>
                <a:cs typeface="Arial" panose="020B0604020202020204" pitchFamily="34" charset="0"/>
              </a:rPr>
              <a:t>, però molt arrelades en la consciència col·lectiva, que s</a:t>
            </a:r>
            <a:r>
              <a:rPr lang="ca-ES" altLang="ca-ES" dirty="0">
                <a:latin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ca-ES" altLang="es-ES" dirty="0">
                <a:latin typeface="Calibri" panose="020F0502020204030204" pitchFamily="34" charset="0"/>
                <a:cs typeface="Arial" panose="020B0604020202020204" pitchFamily="34" charset="0"/>
              </a:rPr>
              <a:t>escapen del control de la raó. Els estereotips determinen quins han de ser els  comportaments i les actituds, correctes o incorrectes, de dones i homes, de manera que construeixen la personalitat de manera unidireccional (ESCAPA GARRACHÓN i MATRÏEZ TEN, 2010)</a:t>
            </a:r>
          </a:p>
          <a:p>
            <a:pPr algn="just"/>
            <a:endParaRPr lang="es-ES" altLang="es-ES" dirty="0">
              <a:latin typeface="Century Schoolbook" panose="02040604050505020304" pitchFamily="18" charset="0"/>
              <a:cs typeface="Arial" panose="020B0604020202020204" pitchFamily="34" charset="0"/>
            </a:endParaRPr>
          </a:p>
          <a:p>
            <a:pPr algn="just"/>
            <a:endParaRPr lang="es-ES" altLang="es-ES" dirty="0">
              <a:latin typeface="Century Schoolbook" panose="02040604050505020304" pitchFamily="18" charset="0"/>
              <a:cs typeface="Arial" panose="020B0604020202020204" pitchFamily="34" charset="0"/>
            </a:endParaRPr>
          </a:p>
          <a:p>
            <a:pPr algn="just"/>
            <a:endParaRPr lang="es-ES" altLang="es-ES" dirty="0">
              <a:latin typeface="Century Schoolbook" panose="02040604050505020304" pitchFamily="18" charset="0"/>
              <a:cs typeface="Arial" panose="020B0604020202020204" pitchFamily="34" charset="0"/>
            </a:endParaRPr>
          </a:p>
          <a:p>
            <a:pPr algn="just"/>
            <a:endParaRPr lang="es-ES" altLang="es-ES" dirty="0">
              <a:latin typeface="Century Schoolbook" panose="02040604050505020304" pitchFamily="18" charset="0"/>
              <a:cs typeface="Arial" panose="020B0604020202020204" pitchFamily="34" charset="0"/>
            </a:endParaRPr>
          </a:p>
          <a:p>
            <a:pPr algn="just"/>
            <a:endParaRPr lang="es-ES" altLang="es-ES" dirty="0">
              <a:latin typeface="Century Schoolbook" panose="02040604050505020304" pitchFamily="18" charset="0"/>
              <a:cs typeface="Arial" panose="020B0604020202020204" pitchFamily="34" charset="0"/>
            </a:endParaRPr>
          </a:p>
          <a:p>
            <a:pPr algn="just"/>
            <a:endParaRPr lang="es-ES" altLang="es-ES" dirty="0">
              <a:latin typeface="Century Schoolbook" panose="02040604050505020304" pitchFamily="18" charset="0"/>
              <a:cs typeface="Arial" panose="020B0604020202020204" pitchFamily="34" charset="0"/>
            </a:endParaRPr>
          </a:p>
          <a:p>
            <a:pPr algn="just"/>
            <a:endParaRPr lang="es-ES" altLang="es-ES" dirty="0">
              <a:cs typeface="Arial" panose="020B0604020202020204" pitchFamily="34" charset="0"/>
            </a:endParaRPr>
          </a:p>
          <a:p>
            <a:pPr algn="just"/>
            <a:endParaRPr lang="es-ES" altLang="es-ES" dirty="0">
              <a:cs typeface="Arial" panose="020B0604020202020204" pitchFamily="34" charset="0"/>
            </a:endParaRPr>
          </a:p>
          <a:p>
            <a:pPr algn="just"/>
            <a:endParaRPr lang="ca-ES" altLang="es-ES" dirty="0">
              <a:cs typeface="Arial" panose="020B0604020202020204" pitchFamily="34" charset="0"/>
            </a:endParaRPr>
          </a:p>
        </p:txBody>
      </p:sp>
      <p:graphicFrame>
        <p:nvGraphicFramePr>
          <p:cNvPr id="6" name="Contenidor de contingu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031975"/>
              </p:ext>
            </p:extLst>
          </p:nvPr>
        </p:nvGraphicFramePr>
        <p:xfrm>
          <a:off x="4900651" y="2944504"/>
          <a:ext cx="1851744" cy="3263697"/>
        </p:xfrm>
        <a:graphic>
          <a:graphicData uri="http://schemas.openxmlformats.org/drawingml/2006/table">
            <a:tbl>
              <a:tblPr/>
              <a:tblGrid>
                <a:gridCol w="1851744"/>
              </a:tblGrid>
              <a:tr h="38298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NEN</a:t>
                      </a:r>
                    </a:p>
                  </a:txBody>
                  <a:tcPr marL="91450" marR="9145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343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Mogut </a:t>
                      </a:r>
                    </a:p>
                  </a:txBody>
                  <a:tcPr marL="91450" marR="9145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DF1"/>
                    </a:solidFill>
                  </a:tcPr>
                </a:tc>
              </a:tr>
              <a:tr h="37343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Nerviós </a:t>
                      </a:r>
                    </a:p>
                  </a:txBody>
                  <a:tcPr marL="91450" marR="9145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8"/>
                    </a:solidFill>
                  </a:tcPr>
                </a:tc>
              </a:tr>
              <a:tr h="37343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Agressiu</a:t>
                      </a:r>
                    </a:p>
                  </a:txBody>
                  <a:tcPr marL="91450" marR="9145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DF1"/>
                    </a:solidFill>
                  </a:tcPr>
                </a:tc>
              </a:tr>
              <a:tr h="37343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Ocupa l</a:t>
                      </a:r>
                      <a:r>
                        <a:rPr kumimoji="0" lang="es-ES" altLang="ca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’</a:t>
                      </a: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espai</a:t>
                      </a:r>
                    </a:p>
                  </a:txBody>
                  <a:tcPr marL="91450" marR="9145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8"/>
                    </a:solidFill>
                  </a:tcPr>
                </a:tc>
              </a:tr>
              <a:tr h="37343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Porten la iniciativa</a:t>
                      </a:r>
                    </a:p>
                  </a:txBody>
                  <a:tcPr marL="91450" marR="9145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DF1"/>
                    </a:solidFill>
                  </a:tcPr>
                </a:tc>
              </a:tr>
              <a:tr h="37343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Maldestre</a:t>
                      </a:r>
                    </a:p>
                  </a:txBody>
                  <a:tcPr marL="91450" marR="9145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FF8"/>
                    </a:solidFill>
                  </a:tcPr>
                </a:tc>
              </a:tr>
              <a:tr h="37343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Entremaliat</a:t>
                      </a:r>
                      <a:endParaRPr kumimoji="0" lang="es-ES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1450" marR="91450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DF1"/>
                    </a:solidFill>
                  </a:tcPr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828" y="2842054"/>
            <a:ext cx="2484529" cy="3435178"/>
          </a:xfrm>
          <a:prstGeom prst="rect">
            <a:avLst/>
          </a:prstGeom>
        </p:spPr>
      </p:pic>
      <p:pic>
        <p:nvPicPr>
          <p:cNvPr id="9" name="Imat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640" y="4062145"/>
            <a:ext cx="904983" cy="622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8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ítol 1"/>
          <p:cNvSpPr>
            <a:spLocks noGrp="1"/>
          </p:cNvSpPr>
          <p:nvPr>
            <p:ph type="title"/>
          </p:nvPr>
        </p:nvSpPr>
        <p:spPr bwMode="auto">
          <a:xfrm>
            <a:off x="3709216" y="256794"/>
            <a:ext cx="7467600" cy="1143001"/>
          </a:xfrm>
        </p:spPr>
        <p:txBody>
          <a:bodyPr/>
          <a:lstStyle/>
          <a:p>
            <a:pPr algn="r" eaLnBrk="1" hangingPunct="1"/>
            <a:r>
              <a:rPr lang="es-ES" altLang="es-ES" sz="3200" b="1" dirty="0">
                <a:solidFill>
                  <a:srgbClr val="808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ROLS DE GÈNERE</a:t>
            </a:r>
          </a:p>
        </p:txBody>
      </p:sp>
      <p:sp>
        <p:nvSpPr>
          <p:cNvPr id="103426" name="Contenidor de contingut 2"/>
          <p:cNvSpPr>
            <a:spLocks noGrp="1"/>
          </p:cNvSpPr>
          <p:nvPr>
            <p:ph sz="quarter" idx="1"/>
          </p:nvPr>
        </p:nvSpPr>
        <p:spPr>
          <a:xfrm>
            <a:off x="659027" y="1484784"/>
            <a:ext cx="10066638" cy="3902762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12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a-ES" altLang="es-ES" sz="3800" b="1" dirty="0" smtClean="0">
                <a:latin typeface="Calibri" panose="020F0502020204030204" pitchFamily="34" charset="0"/>
              </a:rPr>
              <a:t>Tasques i funcions</a:t>
            </a:r>
            <a:r>
              <a:rPr lang="ca-ES" altLang="es-ES" sz="3800" dirty="0" smtClean="0">
                <a:latin typeface="Calibri" panose="020F0502020204030204" pitchFamily="34" charset="0"/>
              </a:rPr>
              <a:t> diferenciades assignades a homes i dones en funció dels estereotips.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a-ES" altLang="es-ES" sz="3800" dirty="0" err="1" smtClean="0">
                <a:latin typeface="Calibri" panose="020F0502020204030204" pitchFamily="34" charset="0"/>
              </a:rPr>
              <a:t>Depen</a:t>
            </a:r>
            <a:r>
              <a:rPr lang="ca-ES" altLang="es-ES" sz="3800" dirty="0" smtClean="0">
                <a:latin typeface="Calibri" panose="020F0502020204030204" pitchFamily="34" charset="0"/>
              </a:rPr>
              <a:t> d</a:t>
            </a:r>
            <a:r>
              <a:rPr lang="ca-ES" altLang="ca-ES" sz="3800" dirty="0" smtClean="0">
                <a:latin typeface="Calibri" panose="020F0502020204030204" pitchFamily="34" charset="0"/>
              </a:rPr>
              <a:t>’</a:t>
            </a:r>
            <a:r>
              <a:rPr lang="ca-ES" altLang="es-ES" sz="3800" dirty="0" smtClean="0">
                <a:latin typeface="Calibri" panose="020F0502020204030204" pitchFamily="34" charset="0"/>
              </a:rPr>
              <a:t>allò que en cada moment històric i en cada societat es considera </a:t>
            </a:r>
            <a:r>
              <a:rPr lang="ca-ES" altLang="es-ES" sz="3800" b="1" dirty="0" smtClean="0">
                <a:latin typeface="Calibri" panose="020F0502020204030204" pitchFamily="34" charset="0"/>
              </a:rPr>
              <a:t>apropiat per a homes i dones</a:t>
            </a:r>
            <a:r>
              <a:rPr lang="ca-ES" altLang="es-ES" sz="3800" dirty="0" smtClean="0">
                <a:latin typeface="Calibri" panose="020F0502020204030204" pitchFamily="34" charset="0"/>
              </a:rPr>
              <a:t>. 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ca-ES" altLang="es-ES" sz="3800" dirty="0" smtClean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ca-ES" altLang="es-ES" sz="3800" dirty="0" smtClean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a-ES" altLang="es-ES" sz="3800" dirty="0" smtClean="0">
                <a:latin typeface="Calibri" panose="020F0502020204030204" pitchFamily="34" charset="0"/>
              </a:rPr>
              <a:t>Per </a:t>
            </a:r>
            <a:r>
              <a:rPr lang="ca-ES" altLang="es-ES" sz="3800" dirty="0" smtClean="0">
                <a:latin typeface="Calibri" panose="020F0502020204030204" pitchFamily="34" charset="0"/>
              </a:rPr>
              <a:t>exemple, les dones s'encarreguen de les tasques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a-ES" altLang="es-ES" sz="3800" dirty="0" smtClean="0">
                <a:latin typeface="Calibri" panose="020F0502020204030204" pitchFamily="34" charset="0"/>
              </a:rPr>
              <a:t>domèstiques i de la cura de la família, perquè se suposa que són més sensibles,...</a:t>
            </a:r>
          </a:p>
          <a:p>
            <a:pPr eaLnBrk="1" hangingPunct="1"/>
            <a:endParaRPr lang="es-ES" altLang="es-E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3471607" y="73894"/>
            <a:ext cx="446405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97000"/>
              </a:lnSpc>
              <a:buClrTx/>
              <a:buFontTx/>
              <a:buNone/>
            </a:pPr>
            <a:r>
              <a:rPr lang="en-US" altLang="es-ES" sz="3200" b="1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LES CAIXES DEL GÈNERE</a:t>
            </a:r>
          </a:p>
        </p:txBody>
      </p:sp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463576" y="823195"/>
            <a:ext cx="4148138" cy="5613400"/>
            <a:chOff x="196" y="687"/>
            <a:chExt cx="2613" cy="3536"/>
          </a:xfrm>
        </p:grpSpPr>
        <p:pic>
          <p:nvPicPr>
            <p:cNvPr id="7168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" y="687"/>
              <a:ext cx="2613" cy="3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684" name="Rectangle 4"/>
            <p:cNvSpPr>
              <a:spLocks noChangeArrowheads="1"/>
            </p:cNvSpPr>
            <p:nvPr/>
          </p:nvSpPr>
          <p:spPr bwMode="auto">
            <a:xfrm rot="180000">
              <a:off x="477" y="827"/>
              <a:ext cx="2165" cy="3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6800" tIns="46800" rIns="46800" bIns="46800" anchor="ctr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s-ES" altLang="es-ES" sz="22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Socialització</a:t>
              </a:r>
              <a:r>
                <a:rPr lang="es-ES" altLang="es-ES" sz="2200" b="1" dirty="0">
                  <a:latin typeface="Calibri" panose="020F0502020204030204" pitchFamily="34" charset="0"/>
                  <a:cs typeface="Calibri" panose="020F0502020204030204" pitchFamily="34" charset="0"/>
                </a:rPr>
                <a:t> masculina</a:t>
              </a:r>
            </a:p>
            <a:p>
              <a:pPr>
                <a:buClrTx/>
                <a:buFontTx/>
                <a:buNone/>
              </a:pPr>
              <a:endParaRPr lang="es-ES" altLang="es-ES" sz="22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-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Forta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pressió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grup</a:t>
              </a:r>
              <a:endParaRPr lang="es-E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endParaRPr lang="es-E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-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L’expressió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de les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emocions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>
                <a:buClrTx/>
                <a:buFontTx/>
                <a:buNone/>
              </a:pP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està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penalitzada</a:t>
              </a:r>
              <a:endParaRPr lang="es-E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endParaRPr lang="es-E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-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Homofòbia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omnipresent</a:t>
              </a:r>
              <a:endParaRPr lang="es-E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endParaRPr lang="es-E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-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Obligació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de parlar de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sexe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>
                <a:buClrTx/>
                <a:buFontTx/>
                <a:buNone/>
              </a:pP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de manera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constant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i </a:t>
              </a:r>
            </a:p>
            <a:p>
              <a:pPr>
                <a:buClrTx/>
                <a:buFontTx/>
                <a:buNone/>
              </a:pP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vexatòria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per a les dones</a:t>
              </a:r>
            </a:p>
            <a:p>
              <a:pPr>
                <a:buClrTx/>
                <a:buFontTx/>
                <a:buNone/>
              </a:pPr>
              <a:endParaRPr lang="es-E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-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Model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masculinitat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>
                <a:buClrTx/>
                <a:buFontTx/>
                <a:buNone/>
              </a:pP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rígid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autoritari</a:t>
              </a:r>
              <a:r>
                <a:rPr lang="es-E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i </a:t>
              </a:r>
              <a:r>
                <a:rPr lang="es-E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agressiu</a:t>
              </a:r>
              <a:endParaRPr lang="es-E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1685" name="Group 5"/>
          <p:cNvGrpSpPr>
            <a:grpSpLocks/>
          </p:cNvGrpSpPr>
          <p:nvPr/>
        </p:nvGrpSpPr>
        <p:grpSpPr bwMode="auto">
          <a:xfrm>
            <a:off x="6892325" y="604120"/>
            <a:ext cx="4297362" cy="6051550"/>
            <a:chOff x="2867" y="523"/>
            <a:chExt cx="2707" cy="3812"/>
          </a:xfrm>
        </p:grpSpPr>
        <p:pic>
          <p:nvPicPr>
            <p:cNvPr id="7168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7" y="583"/>
              <a:ext cx="2707" cy="3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687" name="Rectangle 7"/>
            <p:cNvSpPr>
              <a:spLocks noChangeArrowheads="1"/>
            </p:cNvSpPr>
            <p:nvPr/>
          </p:nvSpPr>
          <p:spPr bwMode="auto">
            <a:xfrm rot="21360000">
              <a:off x="3168" y="523"/>
              <a:ext cx="2185" cy="37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6800" tIns="46800" rIns="46800" bIns="46800" anchor="ctr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ClrTx/>
                <a:buFontTx/>
                <a:buNone/>
              </a:pPr>
              <a:endParaRPr lang="en-US" altLang="es-ES" sz="2600" b="1" dirty="0"/>
            </a:p>
            <a:p>
              <a:pPr>
                <a:buClrTx/>
                <a:buFontTx/>
                <a:buNone/>
              </a:pPr>
              <a:r>
                <a:rPr lang="en-US" altLang="es-ES" sz="22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Socialització</a:t>
              </a:r>
              <a:r>
                <a:rPr lang="en-US" altLang="es-ES" sz="2200" b="1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s-ES" sz="22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femenina</a:t>
              </a:r>
              <a:endParaRPr lang="en-US" altLang="es-ES" sz="22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endParaRPr lang="en-U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-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Forta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competitivitat</a:t>
              </a:r>
              <a:endParaRPr lang="en-U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endParaRPr lang="en-U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>
                  <a:srgbClr val="808000"/>
                </a:buClr>
                <a:buSzPct val="70000"/>
              </a:pPr>
              <a:r>
                <a:rPr lang="en-US" altLang="es-ES" sz="2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- </a:t>
              </a:r>
              <a:r>
                <a:rPr lang="en-US" altLang="es-ES" sz="2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Tendència</a:t>
              </a:r>
              <a:r>
                <a:rPr lang="en-US" altLang="es-ES" sz="2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a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patir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complexes</a:t>
              </a:r>
            </a:p>
            <a:p>
              <a:pPr>
                <a:buClrTx/>
                <a:buFontTx/>
                <a:buNone/>
              </a:pP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per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comparació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amb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>
                <a:buClrTx/>
                <a:buFontTx/>
                <a:buNone/>
              </a:pP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el model de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bellesa</a:t>
              </a:r>
              <a:endParaRPr lang="en-U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endParaRPr lang="en-U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-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Objectes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desitjats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que </a:t>
              </a:r>
            </a:p>
            <a:p>
              <a:pPr>
                <a:buClrTx/>
                <a:buFontTx/>
                <a:buNone/>
              </a:pP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no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subjectes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desitjants</a:t>
              </a:r>
              <a:endParaRPr lang="en-U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endParaRPr lang="en-U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-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Dificultats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per a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projectar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>
                <a:buClrTx/>
                <a:buFontTx/>
                <a:buNone/>
              </a:pP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un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futur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amb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autonomia</a:t>
              </a:r>
              <a:endParaRPr lang="en-U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endParaRPr lang="en-U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ClrTx/>
                <a:buFontTx/>
                <a:buNone/>
              </a:pP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- Model de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feminitat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rígid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</a:p>
            <a:p>
              <a:pPr>
                <a:buClrTx/>
                <a:buFontTx/>
                <a:buNone/>
              </a:pP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depenent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en-US" altLang="es-ES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s-ES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devaluat</a:t>
              </a:r>
              <a:endParaRPr lang="en-US" altLang="es-ES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8526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944681" y="358553"/>
            <a:ext cx="842486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800" tIns="50400" rIns="100800" bIns="504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97000"/>
              </a:lnSpc>
              <a:buClrTx/>
              <a:buFontTx/>
              <a:buNone/>
            </a:pPr>
            <a:r>
              <a:rPr lang="es-ES" altLang="es-ES" sz="3600" b="1" dirty="0" err="1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Què</a:t>
            </a:r>
            <a:r>
              <a:rPr lang="es-ES" altLang="es-ES" sz="3600" b="1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té </a:t>
            </a:r>
            <a:r>
              <a:rPr lang="es-ES" altLang="es-ES" sz="3600" b="1" dirty="0" err="1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més</a:t>
            </a:r>
            <a:r>
              <a:rPr lang="es-ES" altLang="es-ES" sz="3600" b="1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valor i </a:t>
            </a:r>
            <a:r>
              <a:rPr lang="es-ES" altLang="es-ES" sz="3600" b="1" dirty="0" err="1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reconeixement</a:t>
            </a:r>
            <a:r>
              <a:rPr lang="es-ES" altLang="es-ES" sz="3600" b="1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social?</a:t>
            </a:r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510746" y="1196753"/>
            <a:ext cx="1040438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98450" indent="-296863">
              <a:tabLst>
                <a:tab pos="298450" algn="l"/>
                <a:tab pos="746125" algn="l"/>
                <a:tab pos="1195388" algn="l"/>
                <a:tab pos="1644650" algn="l"/>
                <a:tab pos="2093913" algn="l"/>
                <a:tab pos="2543175" algn="l"/>
                <a:tab pos="2992438" algn="l"/>
                <a:tab pos="3441700" algn="l"/>
                <a:tab pos="3890963" algn="l"/>
                <a:tab pos="4340225" algn="l"/>
                <a:tab pos="4789488" algn="l"/>
                <a:tab pos="5238750" algn="l"/>
                <a:tab pos="5688013" algn="l"/>
                <a:tab pos="6137275" algn="l"/>
                <a:tab pos="6586538" algn="l"/>
                <a:tab pos="7035800" algn="l"/>
                <a:tab pos="7485063" algn="l"/>
                <a:tab pos="7934325" algn="l"/>
                <a:tab pos="8383588" algn="l"/>
                <a:tab pos="8832850" algn="l"/>
                <a:tab pos="92821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298450" algn="l"/>
                <a:tab pos="746125" algn="l"/>
                <a:tab pos="1195388" algn="l"/>
                <a:tab pos="1644650" algn="l"/>
                <a:tab pos="2093913" algn="l"/>
                <a:tab pos="2543175" algn="l"/>
                <a:tab pos="2992438" algn="l"/>
                <a:tab pos="3441700" algn="l"/>
                <a:tab pos="3890963" algn="l"/>
                <a:tab pos="4340225" algn="l"/>
                <a:tab pos="4789488" algn="l"/>
                <a:tab pos="5238750" algn="l"/>
                <a:tab pos="5688013" algn="l"/>
                <a:tab pos="6137275" algn="l"/>
                <a:tab pos="6586538" algn="l"/>
                <a:tab pos="7035800" algn="l"/>
                <a:tab pos="7485063" algn="l"/>
                <a:tab pos="7934325" algn="l"/>
                <a:tab pos="8383588" algn="l"/>
                <a:tab pos="8832850" algn="l"/>
                <a:tab pos="92821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298450" algn="l"/>
                <a:tab pos="746125" algn="l"/>
                <a:tab pos="1195388" algn="l"/>
                <a:tab pos="1644650" algn="l"/>
                <a:tab pos="2093913" algn="l"/>
                <a:tab pos="2543175" algn="l"/>
                <a:tab pos="2992438" algn="l"/>
                <a:tab pos="3441700" algn="l"/>
                <a:tab pos="3890963" algn="l"/>
                <a:tab pos="4340225" algn="l"/>
                <a:tab pos="4789488" algn="l"/>
                <a:tab pos="5238750" algn="l"/>
                <a:tab pos="5688013" algn="l"/>
                <a:tab pos="6137275" algn="l"/>
                <a:tab pos="6586538" algn="l"/>
                <a:tab pos="7035800" algn="l"/>
                <a:tab pos="7485063" algn="l"/>
                <a:tab pos="7934325" algn="l"/>
                <a:tab pos="8383588" algn="l"/>
                <a:tab pos="8832850" algn="l"/>
                <a:tab pos="92821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298450" algn="l"/>
                <a:tab pos="746125" algn="l"/>
                <a:tab pos="1195388" algn="l"/>
                <a:tab pos="1644650" algn="l"/>
                <a:tab pos="2093913" algn="l"/>
                <a:tab pos="2543175" algn="l"/>
                <a:tab pos="2992438" algn="l"/>
                <a:tab pos="3441700" algn="l"/>
                <a:tab pos="3890963" algn="l"/>
                <a:tab pos="4340225" algn="l"/>
                <a:tab pos="4789488" algn="l"/>
                <a:tab pos="5238750" algn="l"/>
                <a:tab pos="5688013" algn="l"/>
                <a:tab pos="6137275" algn="l"/>
                <a:tab pos="6586538" algn="l"/>
                <a:tab pos="7035800" algn="l"/>
                <a:tab pos="7485063" algn="l"/>
                <a:tab pos="7934325" algn="l"/>
                <a:tab pos="8383588" algn="l"/>
                <a:tab pos="8832850" algn="l"/>
                <a:tab pos="92821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298450" algn="l"/>
                <a:tab pos="746125" algn="l"/>
                <a:tab pos="1195388" algn="l"/>
                <a:tab pos="1644650" algn="l"/>
                <a:tab pos="2093913" algn="l"/>
                <a:tab pos="2543175" algn="l"/>
                <a:tab pos="2992438" algn="l"/>
                <a:tab pos="3441700" algn="l"/>
                <a:tab pos="3890963" algn="l"/>
                <a:tab pos="4340225" algn="l"/>
                <a:tab pos="4789488" algn="l"/>
                <a:tab pos="5238750" algn="l"/>
                <a:tab pos="5688013" algn="l"/>
                <a:tab pos="6137275" algn="l"/>
                <a:tab pos="6586538" algn="l"/>
                <a:tab pos="7035800" algn="l"/>
                <a:tab pos="7485063" algn="l"/>
                <a:tab pos="7934325" algn="l"/>
                <a:tab pos="8383588" algn="l"/>
                <a:tab pos="8832850" algn="l"/>
                <a:tab pos="92821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8450" algn="l"/>
                <a:tab pos="746125" algn="l"/>
                <a:tab pos="1195388" algn="l"/>
                <a:tab pos="1644650" algn="l"/>
                <a:tab pos="2093913" algn="l"/>
                <a:tab pos="2543175" algn="l"/>
                <a:tab pos="2992438" algn="l"/>
                <a:tab pos="3441700" algn="l"/>
                <a:tab pos="3890963" algn="l"/>
                <a:tab pos="4340225" algn="l"/>
                <a:tab pos="4789488" algn="l"/>
                <a:tab pos="5238750" algn="l"/>
                <a:tab pos="5688013" algn="l"/>
                <a:tab pos="6137275" algn="l"/>
                <a:tab pos="6586538" algn="l"/>
                <a:tab pos="7035800" algn="l"/>
                <a:tab pos="7485063" algn="l"/>
                <a:tab pos="7934325" algn="l"/>
                <a:tab pos="8383588" algn="l"/>
                <a:tab pos="8832850" algn="l"/>
                <a:tab pos="92821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8450" algn="l"/>
                <a:tab pos="746125" algn="l"/>
                <a:tab pos="1195388" algn="l"/>
                <a:tab pos="1644650" algn="l"/>
                <a:tab pos="2093913" algn="l"/>
                <a:tab pos="2543175" algn="l"/>
                <a:tab pos="2992438" algn="l"/>
                <a:tab pos="3441700" algn="l"/>
                <a:tab pos="3890963" algn="l"/>
                <a:tab pos="4340225" algn="l"/>
                <a:tab pos="4789488" algn="l"/>
                <a:tab pos="5238750" algn="l"/>
                <a:tab pos="5688013" algn="l"/>
                <a:tab pos="6137275" algn="l"/>
                <a:tab pos="6586538" algn="l"/>
                <a:tab pos="7035800" algn="l"/>
                <a:tab pos="7485063" algn="l"/>
                <a:tab pos="7934325" algn="l"/>
                <a:tab pos="8383588" algn="l"/>
                <a:tab pos="8832850" algn="l"/>
                <a:tab pos="92821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8450" algn="l"/>
                <a:tab pos="746125" algn="l"/>
                <a:tab pos="1195388" algn="l"/>
                <a:tab pos="1644650" algn="l"/>
                <a:tab pos="2093913" algn="l"/>
                <a:tab pos="2543175" algn="l"/>
                <a:tab pos="2992438" algn="l"/>
                <a:tab pos="3441700" algn="l"/>
                <a:tab pos="3890963" algn="l"/>
                <a:tab pos="4340225" algn="l"/>
                <a:tab pos="4789488" algn="l"/>
                <a:tab pos="5238750" algn="l"/>
                <a:tab pos="5688013" algn="l"/>
                <a:tab pos="6137275" algn="l"/>
                <a:tab pos="6586538" algn="l"/>
                <a:tab pos="7035800" algn="l"/>
                <a:tab pos="7485063" algn="l"/>
                <a:tab pos="7934325" algn="l"/>
                <a:tab pos="8383588" algn="l"/>
                <a:tab pos="8832850" algn="l"/>
                <a:tab pos="92821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8450" algn="l"/>
                <a:tab pos="746125" algn="l"/>
                <a:tab pos="1195388" algn="l"/>
                <a:tab pos="1644650" algn="l"/>
                <a:tab pos="2093913" algn="l"/>
                <a:tab pos="2543175" algn="l"/>
                <a:tab pos="2992438" algn="l"/>
                <a:tab pos="3441700" algn="l"/>
                <a:tab pos="3890963" algn="l"/>
                <a:tab pos="4340225" algn="l"/>
                <a:tab pos="4789488" algn="l"/>
                <a:tab pos="5238750" algn="l"/>
                <a:tab pos="5688013" algn="l"/>
                <a:tab pos="6137275" algn="l"/>
                <a:tab pos="6586538" algn="l"/>
                <a:tab pos="7035800" algn="l"/>
                <a:tab pos="7485063" algn="l"/>
                <a:tab pos="7934325" algn="l"/>
                <a:tab pos="8383588" algn="l"/>
                <a:tab pos="8832850" algn="l"/>
                <a:tab pos="92821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30000"/>
              </a:lnSpc>
              <a:spcBef>
                <a:spcPts val="800"/>
              </a:spcBef>
            </a:pPr>
            <a:r>
              <a:rPr lang="ca-ES" alt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</a:t>
            </a:r>
          </a:p>
          <a:p>
            <a:pPr algn="just">
              <a:lnSpc>
                <a:spcPct val="130000"/>
              </a:lnSpc>
              <a:spcBef>
                <a:spcPts val="800"/>
              </a:spcBef>
            </a:pPr>
            <a:r>
              <a:rPr lang="ca-ES" altLang="es-E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Les desigualtats de gènere són el producte de la </a:t>
            </a:r>
            <a:r>
              <a:rPr lang="ca-ES" altLang="es-ES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distribució de rols i poders asimètrica </a:t>
            </a:r>
            <a:r>
              <a:rPr lang="ca-ES" altLang="es-E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la nostra societat que atorga un valor superior a allò associat al gènere masculí</a:t>
            </a:r>
            <a:endParaRPr lang="ca-ES" altLang="es-E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026509" y="2835023"/>
            <a:ext cx="82630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>
              <a:buFont typeface="Wingdings" panose="05000000000000000000" pitchFamily="2" charset="2"/>
              <a:buChar char=""/>
            </a:pP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Presència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diferenciada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d'homes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i dones en la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repartició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del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treball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necessari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per al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manteniment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de la vida humana (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treball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productiu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/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treball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reproductiu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pPr algn="just" eaLnBrk="1">
              <a:buFont typeface="Wingdings" panose="05000000000000000000" pitchFamily="2" charset="2"/>
              <a:buNone/>
            </a:pPr>
            <a:endParaRPr lang="es-ES" altLang="es-E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eaLnBrk="1">
              <a:buFont typeface="Wingdings" panose="05000000000000000000" pitchFamily="2" charset="2"/>
              <a:buChar char=""/>
            </a:pP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A les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darreres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dècades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hem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assistit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a un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retorn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de les dones a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l'àmbit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productiu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sense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que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això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impliqui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un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repartiment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de les tasques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domèstiques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amb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lo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qual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, en general,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moltes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dones han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hagut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d'assumir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una </a:t>
            </a:r>
            <a:r>
              <a:rPr lang="es-ES" alt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"doble jornada"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o </a:t>
            </a:r>
            <a:r>
              <a:rPr lang="es-ES" alt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"doble </a:t>
            </a:r>
            <a:r>
              <a:rPr lang="es-ES" altLang="es-ES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presència</a:t>
            </a:r>
            <a:r>
              <a:rPr lang="es-ES" alt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"</a:t>
            </a:r>
          </a:p>
          <a:p>
            <a:pPr marL="285750" algn="just"/>
            <a:endParaRPr lang="es-ES" altLang="es-E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 eaLnBrk="1">
              <a:buFont typeface="Wingdings" panose="05000000000000000000" pitchFamily="2" charset="2"/>
              <a:buChar char=""/>
            </a:pP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Existeixen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enfocs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que expliquen la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divisió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sexual del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treball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per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factors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innats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tals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com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la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capacitat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biològica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de procrear, la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diferència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d'aptituds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preferències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laborals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... que acaben per “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naturalitzar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” el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fenòmen</a:t>
            </a:r>
            <a:r>
              <a:rPr lang="es-ES" altLang="es-ES" dirty="0">
                <a:solidFill>
                  <a:srgbClr val="000000"/>
                </a:solidFill>
                <a:latin typeface="Calibri" panose="020F0502020204030204" pitchFamily="34" charset="0"/>
              </a:rPr>
              <a:t> i justificar les </a:t>
            </a:r>
            <a:r>
              <a:rPr lang="es-ES" alt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desigualtats</a:t>
            </a:r>
            <a:endParaRPr lang="es-ES" altLang="es-E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65091" y="2387599"/>
            <a:ext cx="3821239" cy="3908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lnSpc>
                <a:spcPct val="97000"/>
              </a:lnSpc>
              <a:buClrTx/>
              <a:buFontTx/>
              <a:buNone/>
            </a:pPr>
            <a:r>
              <a:rPr lang="es-ES" altLang="es-ES" sz="2000" b="1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LA DIVISIÓ “SEXUAL” DEL TREBALL</a:t>
            </a:r>
            <a:endParaRPr lang="es-ES" altLang="es-ES" sz="2000" b="1" dirty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4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3" name="44 Grupo"/>
          <p:cNvGrpSpPr>
            <a:grpSpLocks/>
          </p:cNvGrpSpPr>
          <p:nvPr/>
        </p:nvGrpSpPr>
        <p:grpSpPr bwMode="auto">
          <a:xfrm>
            <a:off x="1792288" y="90488"/>
            <a:ext cx="8712200" cy="6011862"/>
            <a:chOff x="267949" y="90058"/>
            <a:chExt cx="8712968" cy="6012530"/>
          </a:xfrm>
        </p:grpSpPr>
        <p:grpSp>
          <p:nvGrpSpPr>
            <p:cNvPr id="115716" name="9 Grupo"/>
            <p:cNvGrpSpPr>
              <a:grpSpLocks/>
            </p:cNvGrpSpPr>
            <p:nvPr/>
          </p:nvGrpSpPr>
          <p:grpSpPr bwMode="auto">
            <a:xfrm>
              <a:off x="267949" y="90058"/>
              <a:ext cx="8712968" cy="5499182"/>
              <a:chOff x="267949" y="90058"/>
              <a:chExt cx="8712968" cy="5499182"/>
            </a:xfrm>
          </p:grpSpPr>
          <p:grpSp>
            <p:nvGrpSpPr>
              <p:cNvPr id="115721" name="20 Grupo"/>
              <p:cNvGrpSpPr>
                <a:grpSpLocks/>
              </p:cNvGrpSpPr>
              <p:nvPr/>
            </p:nvGrpSpPr>
            <p:grpSpPr bwMode="auto">
              <a:xfrm>
                <a:off x="267949" y="90058"/>
                <a:ext cx="8712968" cy="5499182"/>
                <a:chOff x="267949" y="90058"/>
                <a:chExt cx="8712968" cy="5499182"/>
              </a:xfrm>
            </p:grpSpPr>
            <p:grpSp>
              <p:nvGrpSpPr>
                <p:cNvPr id="115747" name="19 Grupo"/>
                <p:cNvGrpSpPr>
                  <a:grpSpLocks/>
                </p:cNvGrpSpPr>
                <p:nvPr/>
              </p:nvGrpSpPr>
              <p:grpSpPr bwMode="auto">
                <a:xfrm>
                  <a:off x="6368946" y="188640"/>
                  <a:ext cx="1659438" cy="1440160"/>
                  <a:chOff x="6368946" y="188640"/>
                  <a:chExt cx="1659438" cy="1440160"/>
                </a:xfrm>
              </p:grpSpPr>
              <p:sp>
                <p:nvSpPr>
                  <p:cNvPr id="7" name="6 Elipse"/>
                  <p:cNvSpPr/>
                  <p:nvPr/>
                </p:nvSpPr>
                <p:spPr>
                  <a:xfrm>
                    <a:off x="6837603" y="548896"/>
                    <a:ext cx="719200" cy="719218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ca-ES">
                      <a:solidFill>
                        <a:prstClr val="white"/>
                      </a:solidFill>
                    </a:endParaRPr>
                  </a:p>
                </p:txBody>
              </p:sp>
              <p:cxnSp>
                <p:nvCxnSpPr>
                  <p:cNvPr id="12" name="11 Conector recto"/>
                  <p:cNvCxnSpPr/>
                  <p:nvPr/>
                </p:nvCxnSpPr>
                <p:spPr>
                  <a:xfrm flipH="1">
                    <a:off x="7559979" y="909299"/>
                    <a:ext cx="468354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12 Conector recto"/>
                  <p:cNvCxnSpPr/>
                  <p:nvPr/>
                </p:nvCxnSpPr>
                <p:spPr>
                  <a:xfrm>
                    <a:off x="7196410" y="188494"/>
                    <a:ext cx="0" cy="36040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16 Conector recto"/>
                  <p:cNvCxnSpPr/>
                  <p:nvPr/>
                </p:nvCxnSpPr>
                <p:spPr>
                  <a:xfrm>
                    <a:off x="7196410" y="1268114"/>
                    <a:ext cx="0" cy="360402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17 Conector recto"/>
                  <p:cNvCxnSpPr/>
                  <p:nvPr/>
                </p:nvCxnSpPr>
                <p:spPr>
                  <a:xfrm flipH="1">
                    <a:off x="6369249" y="909299"/>
                    <a:ext cx="468354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5748" name="18 Grupo"/>
                <p:cNvGrpSpPr>
                  <a:grpSpLocks/>
                </p:cNvGrpSpPr>
                <p:nvPr/>
              </p:nvGrpSpPr>
              <p:grpSpPr bwMode="auto">
                <a:xfrm>
                  <a:off x="267949" y="90058"/>
                  <a:ext cx="8712968" cy="5499182"/>
                  <a:chOff x="267949" y="90058"/>
                  <a:chExt cx="8712968" cy="5499182"/>
                </a:xfrm>
              </p:grpSpPr>
              <p:sp>
                <p:nvSpPr>
                  <p:cNvPr id="4" name="3 Triángulo isósceles"/>
                  <p:cNvSpPr/>
                  <p:nvPr/>
                </p:nvSpPr>
                <p:spPr>
                  <a:xfrm>
                    <a:off x="1115749" y="764820"/>
                    <a:ext cx="6409302" cy="4824949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ca-ES" sz="12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" name="5 Forma libre"/>
                  <p:cNvSpPr/>
                  <p:nvPr/>
                </p:nvSpPr>
                <p:spPr>
                  <a:xfrm>
                    <a:off x="267949" y="2639866"/>
                    <a:ext cx="8712968" cy="406445"/>
                  </a:xfrm>
                  <a:custGeom>
                    <a:avLst/>
                    <a:gdLst>
                      <a:gd name="connsiteX0" fmla="*/ 0 w 5931877"/>
                      <a:gd name="connsiteY0" fmla="*/ 406440 h 406440"/>
                      <a:gd name="connsiteX1" fmla="*/ 797170 w 5931877"/>
                      <a:gd name="connsiteY1" fmla="*/ 39117 h 406440"/>
                      <a:gd name="connsiteX2" fmla="*/ 1469293 w 5931877"/>
                      <a:gd name="connsiteY2" fmla="*/ 390810 h 406440"/>
                      <a:gd name="connsiteX3" fmla="*/ 2219570 w 5931877"/>
                      <a:gd name="connsiteY3" fmla="*/ 101640 h 406440"/>
                      <a:gd name="connsiteX4" fmla="*/ 2899508 w 5931877"/>
                      <a:gd name="connsiteY4" fmla="*/ 304840 h 406440"/>
                      <a:gd name="connsiteX5" fmla="*/ 3399693 w 5931877"/>
                      <a:gd name="connsiteY5" fmla="*/ 40 h 406440"/>
                      <a:gd name="connsiteX6" fmla="*/ 4024924 w 5931877"/>
                      <a:gd name="connsiteY6" fmla="*/ 281394 h 406440"/>
                      <a:gd name="connsiteX7" fmla="*/ 4798647 w 5931877"/>
                      <a:gd name="connsiteY7" fmla="*/ 15671 h 406440"/>
                      <a:gd name="connsiteX8" fmla="*/ 5384800 w 5931877"/>
                      <a:gd name="connsiteY8" fmla="*/ 257948 h 406440"/>
                      <a:gd name="connsiteX9" fmla="*/ 5931877 w 5931877"/>
                      <a:gd name="connsiteY9" fmla="*/ 40 h 4064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931877" h="406440">
                        <a:moveTo>
                          <a:pt x="0" y="406440"/>
                        </a:moveTo>
                        <a:cubicBezTo>
                          <a:pt x="276144" y="224081"/>
                          <a:pt x="552288" y="41722"/>
                          <a:pt x="797170" y="39117"/>
                        </a:cubicBezTo>
                        <a:cubicBezTo>
                          <a:pt x="1042052" y="36512"/>
                          <a:pt x="1232226" y="380389"/>
                          <a:pt x="1469293" y="390810"/>
                        </a:cubicBezTo>
                        <a:cubicBezTo>
                          <a:pt x="1706360" y="401230"/>
                          <a:pt x="1981201" y="115968"/>
                          <a:pt x="2219570" y="101640"/>
                        </a:cubicBezTo>
                        <a:cubicBezTo>
                          <a:pt x="2457939" y="87312"/>
                          <a:pt x="2702821" y="321773"/>
                          <a:pt x="2899508" y="304840"/>
                        </a:cubicBezTo>
                        <a:cubicBezTo>
                          <a:pt x="3096195" y="287907"/>
                          <a:pt x="3212124" y="3948"/>
                          <a:pt x="3399693" y="40"/>
                        </a:cubicBezTo>
                        <a:cubicBezTo>
                          <a:pt x="3587262" y="-3868"/>
                          <a:pt x="3791765" y="278789"/>
                          <a:pt x="4024924" y="281394"/>
                        </a:cubicBezTo>
                        <a:cubicBezTo>
                          <a:pt x="4258083" y="283999"/>
                          <a:pt x="4572001" y="19579"/>
                          <a:pt x="4798647" y="15671"/>
                        </a:cubicBezTo>
                        <a:cubicBezTo>
                          <a:pt x="5025293" y="11763"/>
                          <a:pt x="5195928" y="260553"/>
                          <a:pt x="5384800" y="257948"/>
                        </a:cubicBezTo>
                        <a:cubicBezTo>
                          <a:pt x="5573672" y="255343"/>
                          <a:pt x="5752774" y="127691"/>
                          <a:pt x="5931877" y="40"/>
                        </a:cubicBezTo>
                      </a:path>
                    </a:pathLst>
                  </a:custGeom>
                  <a:noFill/>
                  <a:ln w="381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ca-ES">
                      <a:solidFill>
                        <a:prstClr val="white"/>
                      </a:solidFill>
                    </a:endParaRPr>
                  </a:p>
                </p:txBody>
              </p:sp>
              <p:pic>
                <p:nvPicPr>
                  <p:cNvPr id="115751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94916" y="3031576"/>
                    <a:ext cx="1040869" cy="10408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752" name="15 CuadroTexto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42122" y="90058"/>
                    <a:ext cx="3216841" cy="6463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>
                      <a:def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 algn="ctr"/>
                    <a:r>
                      <a:rPr lang="ca-ES" altLang="es-ES" sz="1800" b="1">
                        <a:solidFill>
                          <a:srgbClr val="000000"/>
                        </a:solidFill>
                        <a:latin typeface="Gadugi" panose="020B0502040204020203" pitchFamily="34" charset="0"/>
                      </a:rPr>
                      <a:t>L</a:t>
                    </a:r>
                    <a:r>
                      <a:rPr lang="ca-ES" altLang="ca-ES" sz="1800" b="1">
                        <a:solidFill>
                          <a:srgbClr val="000000"/>
                        </a:solidFill>
                        <a:latin typeface="Gadugi" panose="020B0502040204020203" pitchFamily="34" charset="0"/>
                      </a:rPr>
                      <a:t>’</a:t>
                    </a:r>
                    <a:r>
                      <a:rPr lang="ca-ES" altLang="es-ES" sz="1800" b="1">
                        <a:solidFill>
                          <a:srgbClr val="000000"/>
                        </a:solidFill>
                        <a:latin typeface="Gadugi" panose="020B0502040204020203" pitchFamily="34" charset="0"/>
                      </a:rPr>
                      <a:t>iceberg de les violències (hetero)masclistes</a:t>
                    </a:r>
                  </a:p>
                </p:txBody>
              </p:sp>
            </p:grpSp>
          </p:grpSp>
          <p:sp>
            <p:nvSpPr>
              <p:cNvPr id="115722" name="1 CuadroTexto"/>
              <p:cNvSpPr txBox="1">
                <a:spLocks noChangeArrowheads="1"/>
              </p:cNvSpPr>
              <p:nvPr/>
            </p:nvSpPr>
            <p:spPr bwMode="auto">
              <a:xfrm>
                <a:off x="3831150" y="908720"/>
                <a:ext cx="127180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Assassinar </a:t>
                </a:r>
              </a:p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dones i </a:t>
                </a:r>
              </a:p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persones LGTBI</a:t>
                </a:r>
              </a:p>
            </p:txBody>
          </p:sp>
          <p:sp>
            <p:nvSpPr>
              <p:cNvPr id="115723" name="14 CuadroTexto"/>
              <p:cNvSpPr txBox="1">
                <a:spLocks noChangeArrowheads="1"/>
              </p:cNvSpPr>
              <p:nvPr/>
            </p:nvSpPr>
            <p:spPr bwMode="auto">
              <a:xfrm>
                <a:off x="3645911" y="1555051"/>
                <a:ext cx="131496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Agredir físicament</a:t>
                </a:r>
              </a:p>
            </p:txBody>
          </p:sp>
          <p:sp>
            <p:nvSpPr>
              <p:cNvPr id="115724" name="21 CuadroTexto"/>
              <p:cNvSpPr txBox="1">
                <a:spLocks noChangeArrowheads="1"/>
              </p:cNvSpPr>
              <p:nvPr/>
            </p:nvSpPr>
            <p:spPr bwMode="auto">
              <a:xfrm>
                <a:off x="4496479" y="1827019"/>
                <a:ext cx="594481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Violar</a:t>
                </a:r>
              </a:p>
            </p:txBody>
          </p:sp>
          <p:sp>
            <p:nvSpPr>
              <p:cNvPr id="115725" name="22 CuadroTexto"/>
              <p:cNvSpPr txBox="1">
                <a:spLocks noChangeArrowheads="1"/>
              </p:cNvSpPr>
              <p:nvPr/>
            </p:nvSpPr>
            <p:spPr bwMode="auto">
              <a:xfrm>
                <a:off x="3444282" y="2100719"/>
                <a:ext cx="145702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Abusar sexualment</a:t>
                </a:r>
              </a:p>
            </p:txBody>
          </p:sp>
          <p:sp>
            <p:nvSpPr>
              <p:cNvPr id="115726" name="23 CuadroTexto"/>
              <p:cNvSpPr txBox="1">
                <a:spLocks noChangeArrowheads="1"/>
              </p:cNvSpPr>
              <p:nvPr/>
            </p:nvSpPr>
            <p:spPr bwMode="auto">
              <a:xfrm>
                <a:off x="4126243" y="2574999"/>
                <a:ext cx="62956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Cridar</a:t>
                </a:r>
              </a:p>
            </p:txBody>
          </p:sp>
          <p:sp>
            <p:nvSpPr>
              <p:cNvPr id="115727" name="24 CuadroTexto"/>
              <p:cNvSpPr txBox="1">
                <a:spLocks noChangeArrowheads="1"/>
              </p:cNvSpPr>
              <p:nvPr/>
            </p:nvSpPr>
            <p:spPr bwMode="auto">
              <a:xfrm>
                <a:off x="3168623" y="2377718"/>
                <a:ext cx="95716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Amenaçar</a:t>
                </a:r>
              </a:p>
            </p:txBody>
          </p:sp>
          <p:sp>
            <p:nvSpPr>
              <p:cNvPr id="115728" name="25 CuadroTexto"/>
              <p:cNvSpPr txBox="1">
                <a:spLocks noChangeArrowheads="1"/>
              </p:cNvSpPr>
              <p:nvPr/>
            </p:nvSpPr>
            <p:spPr bwMode="auto">
              <a:xfrm>
                <a:off x="4684377" y="2313389"/>
                <a:ext cx="74599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Insultar</a:t>
                </a:r>
              </a:p>
            </p:txBody>
          </p:sp>
          <p:sp>
            <p:nvSpPr>
              <p:cNvPr id="115729" name="26 CuadroTexto"/>
              <p:cNvSpPr txBox="1">
                <a:spLocks noChangeArrowheads="1"/>
              </p:cNvSpPr>
              <p:nvPr/>
            </p:nvSpPr>
            <p:spPr bwMode="auto">
              <a:xfrm>
                <a:off x="3032438" y="2974384"/>
                <a:ext cx="857111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Humiliar</a:t>
                </a:r>
              </a:p>
            </p:txBody>
          </p:sp>
          <p:sp>
            <p:nvSpPr>
              <p:cNvPr id="115730" name="27 CuadroTexto"/>
              <p:cNvSpPr txBox="1">
                <a:spLocks noChangeArrowheads="1"/>
              </p:cNvSpPr>
              <p:nvPr/>
            </p:nvSpPr>
            <p:spPr bwMode="auto">
              <a:xfrm>
                <a:off x="3948050" y="3145131"/>
                <a:ext cx="1038009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Desvaloritzar</a:t>
                </a:r>
              </a:p>
            </p:txBody>
          </p:sp>
          <p:sp>
            <p:nvSpPr>
              <p:cNvPr id="115731" name="28 CuadroTexto"/>
              <p:cNvSpPr txBox="1">
                <a:spLocks noChangeArrowheads="1"/>
              </p:cNvSpPr>
              <p:nvPr/>
            </p:nvSpPr>
            <p:spPr bwMode="auto">
              <a:xfrm>
                <a:off x="4967609" y="2892262"/>
                <a:ext cx="75505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Ignorar</a:t>
                </a:r>
              </a:p>
            </p:txBody>
          </p:sp>
          <p:sp>
            <p:nvSpPr>
              <p:cNvPr id="115732" name="29 CuadroTexto"/>
              <p:cNvSpPr txBox="1">
                <a:spLocks noChangeArrowheads="1"/>
              </p:cNvSpPr>
              <p:nvPr/>
            </p:nvSpPr>
            <p:spPr bwMode="auto">
              <a:xfrm>
                <a:off x="2845564" y="3330859"/>
                <a:ext cx="98510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Despreciar</a:t>
                </a:r>
              </a:p>
            </p:txBody>
          </p:sp>
          <p:sp>
            <p:nvSpPr>
              <p:cNvPr id="115733" name="30 CuadroTexto"/>
              <p:cNvSpPr txBox="1">
                <a:spLocks noChangeArrowheads="1"/>
              </p:cNvSpPr>
              <p:nvPr/>
            </p:nvSpPr>
            <p:spPr bwMode="auto">
              <a:xfrm>
                <a:off x="3757205" y="3610992"/>
                <a:ext cx="150413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Xantatge emocional</a:t>
                </a:r>
              </a:p>
            </p:txBody>
          </p:sp>
          <p:sp>
            <p:nvSpPr>
              <p:cNvPr id="115734" name="31 CuadroTexto"/>
              <p:cNvSpPr txBox="1">
                <a:spLocks noChangeArrowheads="1"/>
              </p:cNvSpPr>
              <p:nvPr/>
            </p:nvSpPr>
            <p:spPr bwMode="auto">
              <a:xfrm>
                <a:off x="4993653" y="3330860"/>
                <a:ext cx="114978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Culpabilitzar</a:t>
                </a:r>
              </a:p>
            </p:txBody>
          </p:sp>
          <p:sp>
            <p:nvSpPr>
              <p:cNvPr id="115735" name="32 CuadroTexto"/>
              <p:cNvSpPr txBox="1">
                <a:spLocks noChangeArrowheads="1"/>
              </p:cNvSpPr>
              <p:nvPr/>
            </p:nvSpPr>
            <p:spPr bwMode="auto">
              <a:xfrm>
                <a:off x="2486187" y="3717020"/>
                <a:ext cx="153733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Humor sexista i homòfob</a:t>
                </a:r>
              </a:p>
            </p:txBody>
          </p:sp>
          <p:sp>
            <p:nvSpPr>
              <p:cNvPr id="115736" name="33 CuadroTexto"/>
              <p:cNvSpPr txBox="1">
                <a:spLocks noChangeArrowheads="1"/>
              </p:cNvSpPr>
              <p:nvPr/>
            </p:nvSpPr>
            <p:spPr bwMode="auto">
              <a:xfrm>
                <a:off x="3892932" y="4040185"/>
                <a:ext cx="87160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Controlar</a:t>
                </a:r>
              </a:p>
            </p:txBody>
          </p:sp>
          <p:sp>
            <p:nvSpPr>
              <p:cNvPr id="115737" name="34 CuadroTexto"/>
              <p:cNvSpPr txBox="1">
                <a:spLocks noChangeArrowheads="1"/>
              </p:cNvSpPr>
              <p:nvPr/>
            </p:nvSpPr>
            <p:spPr bwMode="auto">
              <a:xfrm>
                <a:off x="5155395" y="3933648"/>
                <a:ext cx="101456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Invisibilitzar</a:t>
                </a:r>
              </a:p>
              <a:p>
                <a:endParaRPr lang="ca-ES" altLang="es-ES" sz="1200" b="1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15738" name="35 CuadroTexto"/>
              <p:cNvSpPr txBox="1">
                <a:spLocks noChangeArrowheads="1"/>
              </p:cNvSpPr>
              <p:nvPr/>
            </p:nvSpPr>
            <p:spPr bwMode="auto">
              <a:xfrm>
                <a:off x="2182812" y="4496698"/>
                <a:ext cx="115530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Publicitat sexista</a:t>
                </a:r>
              </a:p>
            </p:txBody>
          </p:sp>
          <p:sp>
            <p:nvSpPr>
              <p:cNvPr id="115739" name="36 CuadroTexto"/>
              <p:cNvSpPr txBox="1">
                <a:spLocks noChangeArrowheads="1"/>
              </p:cNvSpPr>
              <p:nvPr/>
            </p:nvSpPr>
            <p:spPr bwMode="auto">
              <a:xfrm>
                <a:off x="2921365" y="4151511"/>
                <a:ext cx="87160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Anul·lar</a:t>
                </a:r>
              </a:p>
              <a:p>
                <a:endParaRPr lang="ca-ES" altLang="es-ES" sz="1200" b="1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15740" name="37 CuadroTexto"/>
              <p:cNvSpPr txBox="1">
                <a:spLocks noChangeArrowheads="1"/>
              </p:cNvSpPr>
              <p:nvPr/>
            </p:nvSpPr>
            <p:spPr bwMode="auto">
              <a:xfrm>
                <a:off x="5354852" y="4269406"/>
                <a:ext cx="104580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Patologitzar</a:t>
                </a:r>
              </a:p>
            </p:txBody>
          </p:sp>
          <p:sp>
            <p:nvSpPr>
              <p:cNvPr id="115741" name="38 CuadroTexto"/>
              <p:cNvSpPr txBox="1">
                <a:spLocks noChangeArrowheads="1"/>
              </p:cNvSpPr>
              <p:nvPr/>
            </p:nvSpPr>
            <p:spPr bwMode="auto">
              <a:xfrm>
                <a:off x="3282270" y="4496697"/>
                <a:ext cx="131205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Llenguatge sexista</a:t>
                </a:r>
              </a:p>
            </p:txBody>
          </p:sp>
          <p:sp>
            <p:nvSpPr>
              <p:cNvPr id="5" name="4 Rectángulo redondeado"/>
              <p:cNvSpPr/>
              <p:nvPr/>
            </p:nvSpPr>
            <p:spPr>
              <a:xfrm>
                <a:off x="1580927" y="5035669"/>
                <a:ext cx="1128812" cy="43184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ca-ES" altLang="es-ES" sz="12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Estereotips de gènere</a:t>
                </a:r>
              </a:p>
            </p:txBody>
          </p:sp>
          <p:sp>
            <p:nvSpPr>
              <p:cNvPr id="40" name="39 Rectángulo redondeado"/>
              <p:cNvSpPr/>
              <p:nvPr/>
            </p:nvSpPr>
            <p:spPr>
              <a:xfrm>
                <a:off x="3100299" y="5078537"/>
                <a:ext cx="1111348" cy="43184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ca-ES" sz="1200" dirty="0">
                    <a:solidFill>
                      <a:prstClr val="white"/>
                    </a:solidFill>
                  </a:rPr>
                  <a:t>Norma heterosexual</a:t>
                </a:r>
              </a:p>
            </p:txBody>
          </p:sp>
          <p:sp>
            <p:nvSpPr>
              <p:cNvPr id="41" name="40 Rectángulo redondeado"/>
              <p:cNvSpPr/>
              <p:nvPr/>
            </p:nvSpPr>
            <p:spPr>
              <a:xfrm>
                <a:off x="4527586" y="5043608"/>
                <a:ext cx="866851" cy="43184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ca-ES" sz="1200" dirty="0" err="1">
                    <a:solidFill>
                      <a:prstClr val="white"/>
                    </a:solidFill>
                  </a:rPr>
                  <a:t>Misoginia</a:t>
                </a:r>
                <a:endParaRPr lang="ca-ES" sz="1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41 Rectángulo redondeado"/>
              <p:cNvSpPr/>
              <p:nvPr/>
            </p:nvSpPr>
            <p:spPr>
              <a:xfrm>
                <a:off x="5723080" y="5035669"/>
                <a:ext cx="1292339" cy="43184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ca-ES" sz="1200" dirty="0">
                    <a:solidFill>
                      <a:prstClr val="white"/>
                    </a:solidFill>
                  </a:rPr>
                  <a:t>Androcentrisme</a:t>
                </a:r>
              </a:p>
            </p:txBody>
          </p:sp>
          <p:sp>
            <p:nvSpPr>
              <p:cNvPr id="115746" name="42 CuadroTexto"/>
              <p:cNvSpPr txBox="1">
                <a:spLocks noChangeArrowheads="1"/>
              </p:cNvSpPr>
              <p:nvPr/>
            </p:nvSpPr>
            <p:spPr bwMode="auto">
              <a:xfrm>
                <a:off x="4426006" y="4613176"/>
                <a:ext cx="1312051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2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Micromasclismes</a:t>
                </a:r>
              </a:p>
            </p:txBody>
          </p:sp>
        </p:grpSp>
        <p:grpSp>
          <p:nvGrpSpPr>
            <p:cNvPr id="115717" name="13 Grupo"/>
            <p:cNvGrpSpPr>
              <a:grpSpLocks/>
            </p:cNvGrpSpPr>
            <p:nvPr/>
          </p:nvGrpSpPr>
          <p:grpSpPr bwMode="auto">
            <a:xfrm>
              <a:off x="2801118" y="5622422"/>
              <a:ext cx="3041792" cy="480166"/>
              <a:chOff x="2801118" y="5622422"/>
              <a:chExt cx="3041792" cy="480166"/>
            </a:xfrm>
          </p:grpSpPr>
          <p:sp>
            <p:nvSpPr>
              <p:cNvPr id="115718" name="7 CuadroTexto"/>
              <p:cNvSpPr txBox="1">
                <a:spLocks noChangeArrowheads="1"/>
              </p:cNvSpPr>
              <p:nvPr/>
            </p:nvSpPr>
            <p:spPr bwMode="auto">
              <a:xfrm>
                <a:off x="3078218" y="5733256"/>
                <a:ext cx="261725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ca-ES" altLang="es-ES" sz="180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Cultura (hetero)masclista</a:t>
                </a:r>
              </a:p>
            </p:txBody>
          </p:sp>
          <p:sp>
            <p:nvSpPr>
              <p:cNvPr id="11" name="10 Flecha abajo"/>
              <p:cNvSpPr/>
              <p:nvPr/>
            </p:nvSpPr>
            <p:spPr>
              <a:xfrm rot="10800000">
                <a:off x="2801822" y="5623110"/>
                <a:ext cx="239733" cy="368341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a-E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43 Flecha abajo"/>
              <p:cNvSpPr/>
              <p:nvPr/>
            </p:nvSpPr>
            <p:spPr>
              <a:xfrm rot="10800000">
                <a:off x="5602419" y="5626285"/>
                <a:ext cx="239733" cy="369929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a-E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" name="2 Rectángulo"/>
          <p:cNvSpPr>
            <a:spLocks noChangeArrowheads="1"/>
          </p:cNvSpPr>
          <p:nvPr/>
        </p:nvSpPr>
        <p:spPr bwMode="auto">
          <a:xfrm>
            <a:off x="1865313" y="549276"/>
            <a:ext cx="2368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ca-ES" altLang="es-ES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És un fenòmen complex i té </a:t>
            </a:r>
            <a:r>
              <a:rPr lang="ca-ES" altLang="es-ES" sz="18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moltes manifestacions</a:t>
            </a:r>
            <a:r>
              <a:rPr lang="ca-ES" altLang="es-ES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algunes molt vissibles, altres molt subtils</a:t>
            </a: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8480426" y="3349625"/>
            <a:ext cx="2143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ca-ES" altLang="es-ES" sz="18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 causa: </a:t>
            </a:r>
            <a:r>
              <a:rPr lang="ca-ES" altLang="es-ES" sz="18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les desigualtats de gènere i per preferència sexual</a:t>
            </a:r>
          </a:p>
        </p:txBody>
      </p:sp>
      <p:pic>
        <p:nvPicPr>
          <p:cNvPr id="47" name="Imagen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48" name="Imagen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877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1"/>
          <p:cNvSpPr txBox="1">
            <a:spLocks noChangeArrowheads="1"/>
          </p:cNvSpPr>
          <p:nvPr/>
        </p:nvSpPr>
        <p:spPr bwMode="auto">
          <a:xfrm>
            <a:off x="1851026" y="654051"/>
            <a:ext cx="8653463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15" tIns="40807" rIns="81615" bIns="40807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>
              <a:defRPr/>
            </a:pPr>
            <a:endParaRPr lang="es-ES" sz="4400">
              <a:solidFill>
                <a:srgbClr val="FF950E"/>
              </a:solidFill>
              <a:cs typeface="Lucida Sans Unicode" charset="0"/>
            </a:endParaRPr>
          </a:p>
          <a:p>
            <a:pPr algn="ctr" eaLnBrk="1">
              <a:defRPr/>
            </a:pPr>
            <a:endParaRPr lang="es-ES" sz="4400">
              <a:solidFill>
                <a:srgbClr val="FF950E"/>
              </a:solidFill>
              <a:cs typeface="Lucida Sans Unicode" charset="0"/>
            </a:endParaRPr>
          </a:p>
          <a:p>
            <a:pPr algn="ctr" eaLnBrk="1">
              <a:defRPr/>
            </a:pPr>
            <a:endParaRPr lang="es-ES" sz="2000">
              <a:solidFill>
                <a:srgbClr val="FF950E"/>
              </a:solidFill>
              <a:cs typeface="Lucida Sans Unicode" charset="0"/>
            </a:endParaRPr>
          </a:p>
          <a:p>
            <a:pPr algn="just" eaLnBrk="1">
              <a:defRPr/>
            </a:pPr>
            <a:endParaRPr lang="es-ES" sz="6000">
              <a:solidFill>
                <a:srgbClr val="FF950E"/>
              </a:solidFill>
              <a:cs typeface="Lucida Sans Unicode" charset="0"/>
            </a:endParaRPr>
          </a:p>
          <a:p>
            <a:pPr algn="ctr" eaLnBrk="1">
              <a:defRPr/>
            </a:pPr>
            <a:endParaRPr lang="es-ES" sz="5300" b="1">
              <a:solidFill>
                <a:srgbClr val="FF950E"/>
              </a:solidFill>
              <a:cs typeface="Lucida Sans Unicode" charset="0"/>
            </a:endParaRPr>
          </a:p>
          <a:p>
            <a:pPr algn="ctr" eaLnBrk="1">
              <a:defRPr/>
            </a:pPr>
            <a:endParaRPr lang="es-ES" sz="5300" b="1">
              <a:solidFill>
                <a:srgbClr val="FF950E"/>
              </a:solidFill>
              <a:cs typeface="Lucida Sans Unicode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069" y="871341"/>
            <a:ext cx="10483271" cy="3358257"/>
          </a:xfrm>
        </p:spPr>
        <p:txBody>
          <a:bodyPr vert="horz" lIns="91408" tIns="45703" rIns="91408" bIns="45703" rtlCol="0" anchor="ctr">
            <a:normAutofit/>
          </a:bodyPr>
          <a:lstStyle/>
          <a:p>
            <a:pPr marL="6350" indent="0" algn="just">
              <a:spcBef>
                <a:spcPts val="800"/>
              </a:spcBef>
              <a:buNone/>
              <a:tabLst>
                <a:tab pos="307975" algn="l"/>
                <a:tab pos="401638" algn="l"/>
                <a:tab pos="809625" algn="l"/>
                <a:tab pos="1217613" algn="l"/>
                <a:tab pos="1625600" algn="l"/>
                <a:tab pos="2032000" algn="l"/>
                <a:tab pos="2439988" algn="l"/>
                <a:tab pos="2847975" algn="l"/>
                <a:tab pos="3254375" algn="l"/>
                <a:tab pos="3662363" algn="l"/>
                <a:tab pos="4070350" algn="l"/>
                <a:tab pos="4478338" algn="l"/>
                <a:tab pos="4883150" algn="l"/>
                <a:tab pos="5291138" algn="l"/>
                <a:tab pos="5699125" algn="l"/>
                <a:tab pos="6107113" algn="l"/>
                <a:tab pos="6513513" algn="l"/>
                <a:tab pos="6921500" algn="l"/>
                <a:tab pos="7329488" algn="l"/>
                <a:tab pos="7735888" algn="l"/>
                <a:tab pos="8143875" algn="l"/>
              </a:tabLst>
            </a:pPr>
            <a:endParaRPr lang="es-ES" altLang="es-ES" sz="25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marL="6350" indent="0" algn="just">
              <a:spcBef>
                <a:spcPts val="800"/>
              </a:spcBef>
              <a:buNone/>
              <a:tabLst>
                <a:tab pos="307975" algn="l"/>
                <a:tab pos="401638" algn="l"/>
                <a:tab pos="809625" algn="l"/>
                <a:tab pos="1217613" algn="l"/>
                <a:tab pos="1625600" algn="l"/>
                <a:tab pos="2032000" algn="l"/>
                <a:tab pos="2439988" algn="l"/>
                <a:tab pos="2847975" algn="l"/>
                <a:tab pos="3254375" algn="l"/>
                <a:tab pos="3662363" algn="l"/>
                <a:tab pos="4070350" algn="l"/>
                <a:tab pos="4478338" algn="l"/>
                <a:tab pos="4883150" algn="l"/>
                <a:tab pos="5291138" algn="l"/>
                <a:tab pos="5699125" algn="l"/>
                <a:tab pos="6107113" algn="l"/>
                <a:tab pos="6513513" algn="l"/>
                <a:tab pos="6921500" algn="l"/>
                <a:tab pos="7329488" algn="l"/>
                <a:tab pos="7735888" algn="l"/>
                <a:tab pos="8143875" algn="l"/>
              </a:tabLst>
            </a:pPr>
            <a:endParaRPr lang="es-ES" altLang="es-ES" sz="25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marL="6350" indent="0" algn="just">
              <a:spcBef>
                <a:spcPts val="800"/>
              </a:spcBef>
              <a:buNone/>
              <a:tabLst>
                <a:tab pos="307975" algn="l"/>
                <a:tab pos="401638" algn="l"/>
                <a:tab pos="809625" algn="l"/>
                <a:tab pos="1217613" algn="l"/>
                <a:tab pos="1625600" algn="l"/>
                <a:tab pos="2032000" algn="l"/>
                <a:tab pos="2439988" algn="l"/>
                <a:tab pos="2847975" algn="l"/>
                <a:tab pos="3254375" algn="l"/>
                <a:tab pos="3662363" algn="l"/>
                <a:tab pos="4070350" algn="l"/>
                <a:tab pos="4478338" algn="l"/>
                <a:tab pos="4883150" algn="l"/>
                <a:tab pos="5291138" algn="l"/>
                <a:tab pos="5699125" algn="l"/>
                <a:tab pos="6107113" algn="l"/>
                <a:tab pos="6513513" algn="l"/>
                <a:tab pos="6921500" algn="l"/>
                <a:tab pos="7329488" algn="l"/>
                <a:tab pos="7735888" algn="l"/>
                <a:tab pos="8143875" algn="l"/>
              </a:tabLst>
            </a:pPr>
            <a:endParaRPr lang="es-ES" altLang="es-ES" sz="25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marL="6350" indent="0" algn="just">
              <a:spcBef>
                <a:spcPts val="800"/>
              </a:spcBef>
              <a:buNone/>
              <a:tabLst>
                <a:tab pos="307975" algn="l"/>
                <a:tab pos="401638" algn="l"/>
                <a:tab pos="809625" algn="l"/>
                <a:tab pos="1217613" algn="l"/>
                <a:tab pos="1625600" algn="l"/>
                <a:tab pos="2032000" algn="l"/>
                <a:tab pos="2439988" algn="l"/>
                <a:tab pos="2847975" algn="l"/>
                <a:tab pos="3254375" algn="l"/>
                <a:tab pos="3662363" algn="l"/>
                <a:tab pos="4070350" algn="l"/>
                <a:tab pos="4478338" algn="l"/>
                <a:tab pos="4883150" algn="l"/>
                <a:tab pos="5291138" algn="l"/>
                <a:tab pos="5699125" algn="l"/>
                <a:tab pos="6107113" algn="l"/>
                <a:tab pos="6513513" algn="l"/>
                <a:tab pos="6921500" algn="l"/>
                <a:tab pos="7329488" algn="l"/>
                <a:tab pos="7735888" algn="l"/>
                <a:tab pos="8143875" algn="l"/>
              </a:tabLst>
            </a:pPr>
            <a:endParaRPr lang="es-ES" altLang="es-ES" sz="25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marL="6350" indent="0" algn="just">
              <a:spcBef>
                <a:spcPts val="800"/>
              </a:spcBef>
              <a:buNone/>
              <a:tabLst>
                <a:tab pos="307975" algn="l"/>
                <a:tab pos="401638" algn="l"/>
                <a:tab pos="809625" algn="l"/>
                <a:tab pos="1217613" algn="l"/>
                <a:tab pos="1625600" algn="l"/>
                <a:tab pos="2032000" algn="l"/>
                <a:tab pos="2439988" algn="l"/>
                <a:tab pos="2847975" algn="l"/>
                <a:tab pos="3254375" algn="l"/>
                <a:tab pos="3662363" algn="l"/>
                <a:tab pos="4070350" algn="l"/>
                <a:tab pos="4478338" algn="l"/>
                <a:tab pos="4883150" algn="l"/>
                <a:tab pos="5291138" algn="l"/>
                <a:tab pos="5699125" algn="l"/>
                <a:tab pos="6107113" algn="l"/>
                <a:tab pos="6513513" algn="l"/>
                <a:tab pos="6921500" algn="l"/>
                <a:tab pos="7329488" algn="l"/>
                <a:tab pos="7735888" algn="l"/>
                <a:tab pos="8143875" algn="l"/>
              </a:tabLst>
            </a:pP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És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una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eina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analítica per a estudiar,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entendre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i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respondre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a les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maneres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amb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les que </a:t>
            </a:r>
            <a:r>
              <a:rPr lang="es-ES" altLang="es-E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el </a:t>
            </a:r>
            <a:r>
              <a:rPr lang="es-ES" altLang="es-ES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gènere</a:t>
            </a:r>
            <a:r>
              <a:rPr lang="es-ES" altLang="es-E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es </a:t>
            </a:r>
            <a:r>
              <a:rPr lang="es-ES" altLang="es-ES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creua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amb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altres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identitats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i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com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aquests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creuaments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contribueixen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a </a:t>
            </a:r>
            <a:r>
              <a:rPr lang="es-ES" altLang="es-ES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experiències</a:t>
            </a:r>
            <a:r>
              <a:rPr lang="es-ES" altLang="es-E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s-ES" altLang="es-ES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úniques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</a:t>
            </a:r>
            <a:r>
              <a:rPr lang="es-ES" altLang="ca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‘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exclusió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i </a:t>
            </a:r>
            <a:r>
              <a:rPr lang="es-ES" altLang="es-ES" sz="2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privilegi</a:t>
            </a:r>
            <a:r>
              <a:rPr lang="es-ES" altLang="es-E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.</a:t>
            </a:r>
          </a:p>
          <a:p>
            <a:pPr marL="6350" indent="0" algn="just">
              <a:lnSpc>
                <a:spcPct val="67000"/>
              </a:lnSpc>
              <a:spcBef>
                <a:spcPts val="800"/>
              </a:spcBef>
              <a:tabLst>
                <a:tab pos="307975" algn="l"/>
                <a:tab pos="401638" algn="l"/>
                <a:tab pos="809625" algn="l"/>
                <a:tab pos="1217613" algn="l"/>
                <a:tab pos="1625600" algn="l"/>
                <a:tab pos="2032000" algn="l"/>
                <a:tab pos="2439988" algn="l"/>
                <a:tab pos="2847975" algn="l"/>
                <a:tab pos="3254375" algn="l"/>
                <a:tab pos="3662363" algn="l"/>
                <a:tab pos="4070350" algn="l"/>
                <a:tab pos="4478338" algn="l"/>
                <a:tab pos="4883150" algn="l"/>
                <a:tab pos="5291138" algn="l"/>
                <a:tab pos="5699125" algn="l"/>
                <a:tab pos="6107113" algn="l"/>
                <a:tab pos="6513513" algn="l"/>
                <a:tab pos="6921500" algn="l"/>
                <a:tab pos="7329488" algn="l"/>
                <a:tab pos="7735888" algn="l"/>
                <a:tab pos="8143875" algn="l"/>
              </a:tabLst>
            </a:pPr>
            <a:endParaRPr lang="es-ES" altLang="es-ES" sz="3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31990" y="552749"/>
            <a:ext cx="8186738" cy="955675"/>
          </a:xfrm>
        </p:spPr>
        <p:txBody>
          <a:bodyPr vert="horz" lIns="91408" tIns="45703" rIns="91408" bIns="45703" rtlCol="0" anchor="ctr">
            <a:noAutofit/>
          </a:bodyPr>
          <a:lstStyle/>
          <a:p>
            <a:pPr algn="r">
              <a:tabLst>
                <a:tab pos="0" algn="l"/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4738" algn="l"/>
                <a:tab pos="5292725" algn="l"/>
                <a:tab pos="5700713" algn="l"/>
                <a:tab pos="6107113" algn="l"/>
                <a:tab pos="6515100" algn="l"/>
                <a:tab pos="6923088" algn="l"/>
                <a:tab pos="7331075" algn="l"/>
                <a:tab pos="7737475" algn="l"/>
                <a:tab pos="8145463" algn="l"/>
              </a:tabLst>
            </a:pPr>
            <a:r>
              <a:rPr lang="es-ES" altLang="es-ES" sz="3600" b="1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INTERSECCIONALITAT</a:t>
            </a:r>
            <a:endParaRPr lang="es-ES" altLang="es-ES" sz="2800" b="1" dirty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79077" y="2444880"/>
            <a:ext cx="5257800" cy="3680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6615536"/>
            <a:ext cx="5092979" cy="1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950492"/>
      </p:ext>
    </p:extLst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1249</Words>
  <Application>Microsoft Office PowerPoint</Application>
  <PresentationFormat>Panorámica</PresentationFormat>
  <Paragraphs>204</Paragraphs>
  <Slides>19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33" baseType="lpstr">
      <vt:lpstr>MS PGothic</vt:lpstr>
      <vt:lpstr>MS PGothic</vt:lpstr>
      <vt:lpstr>Arial</vt:lpstr>
      <vt:lpstr>Calibri</vt:lpstr>
      <vt:lpstr>Calibri Light</vt:lpstr>
      <vt:lpstr>Century Schoolbook</vt:lpstr>
      <vt:lpstr>Gadugi</vt:lpstr>
      <vt:lpstr>Lucida Sans Unicode</vt:lpstr>
      <vt:lpstr>Segoe UI Black</vt:lpstr>
      <vt:lpstr>Segoe UI Semibold</vt:lpstr>
      <vt:lpstr>Times New Roman</vt:lpstr>
      <vt:lpstr>Wingdings</vt:lpstr>
      <vt:lpstr>Wingdings 2</vt:lpstr>
      <vt:lpstr>Tema de Office</vt:lpstr>
      <vt:lpstr>1. APROPANT-NOS A LES ARRELS DE LES VIOLÈNCIES DE GÈNERE  Eines per a professionals que treballen amb joves </vt:lpstr>
      <vt:lpstr>CONEIXEMENT COL·LECTIU!</vt:lpstr>
      <vt:lpstr>Presentación de PowerPoint</vt:lpstr>
      <vt:lpstr>ESTEROTIPS DE GÈNERE</vt:lpstr>
      <vt:lpstr>ROLS DE GÈNERE</vt:lpstr>
      <vt:lpstr>Presentación de PowerPoint</vt:lpstr>
      <vt:lpstr>Presentación de PowerPoint</vt:lpstr>
      <vt:lpstr>Presentación de PowerPoint</vt:lpstr>
      <vt:lpstr>INTERSECCIONALITAT</vt:lpstr>
      <vt:lpstr>L’aprenentatge de gènere i les desigualtats</vt:lpstr>
      <vt:lpstr>Els espais educatius no són llocs neutrals</vt:lpstr>
      <vt:lpstr> Dos canals de transmissió de valors</vt:lpstr>
      <vt:lpstr>Desigualtats als centres educatius</vt:lpstr>
      <vt:lpstr>La cultura escolar</vt:lpstr>
      <vt:lpstr>Coeducar per canviar el món</vt:lpstr>
      <vt:lpstr>Suggeriments</vt:lpstr>
      <vt:lpstr>Suggeriments</vt:lpstr>
      <vt:lpstr>CONEIXEMENT COL·LECTIU!</vt:lpstr>
      <vt:lpstr>Web de Candela: www.candela.cat   Blog La Lore. Espai jove sobre sexualitats, relacions  i gènere: http://lalore.org  OASIS: oasislgtb.wordpress.com   Facebook: https://www.facebook.com/associaciocandela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183</cp:revision>
  <dcterms:created xsi:type="dcterms:W3CDTF">2015-10-09T10:06:10Z</dcterms:created>
  <dcterms:modified xsi:type="dcterms:W3CDTF">2018-03-12T11:40:41Z</dcterms:modified>
</cp:coreProperties>
</file>